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73" r:id="rId3"/>
    <p:sldId id="265" r:id="rId4"/>
    <p:sldId id="274" r:id="rId5"/>
    <p:sldId id="261" r:id="rId6"/>
    <p:sldId id="267" r:id="rId7"/>
    <p:sldId id="269" r:id="rId8"/>
    <p:sldId id="270" r:id="rId9"/>
    <p:sldId id="275" r:id="rId10"/>
    <p:sldId id="278" r:id="rId11"/>
    <p:sldId id="260" r:id="rId12"/>
    <p:sldId id="276" r:id="rId13"/>
    <p:sldId id="257" r:id="rId14"/>
    <p:sldId id="259" r:id="rId15"/>
    <p:sldId id="271" r:id="rId16"/>
    <p:sldId id="277" r:id="rId17"/>
    <p:sldId id="262" r:id="rId18"/>
    <p:sldId id="263" r:id="rId19"/>
    <p:sldId id="264" r:id="rId2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6B24"/>
    <a:srgbClr val="156082"/>
    <a:srgbClr val="E7F0F7"/>
    <a:srgbClr val="CCD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81" autoAdjust="0"/>
  </p:normalViewPr>
  <p:slideViewPr>
    <p:cSldViewPr snapToGrid="0" showGuides="1">
      <p:cViewPr varScale="1">
        <p:scale>
          <a:sx n="92" d="100"/>
          <a:sy n="92" d="100"/>
        </p:scale>
        <p:origin x="1032" y="64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6850" y="907914"/>
            <a:ext cx="10298112" cy="2871923"/>
          </a:xfrm>
        </p:spPr>
        <p:txBody>
          <a:bodyPr anchor="b">
            <a:normAutofit/>
          </a:bodyPr>
          <a:lstStyle>
            <a:lvl1pPr algn="ctr">
              <a:defRPr sz="56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850" y="3928993"/>
            <a:ext cx="10298112" cy="204379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28DB-6D02-4FC6-8ACD-6CD89F42C4B6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C8E-B450-4DAF-8948-5FAA5BD9DD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2236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50000"/>
              </a:lnSpc>
              <a:defRPr spc="12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850" y="1770434"/>
            <a:ext cx="10298113" cy="5103779"/>
          </a:xfrm>
        </p:spPr>
        <p:txBody>
          <a:bodyPr/>
          <a:lstStyle>
            <a:lvl1pPr>
              <a:lnSpc>
                <a:spcPct val="150000"/>
              </a:lnSpc>
              <a:defRPr spc="120" baseline="0"/>
            </a:lvl1pPr>
            <a:lvl2pPr>
              <a:lnSpc>
                <a:spcPct val="150000"/>
              </a:lnSpc>
              <a:defRPr spc="120" baseline="0"/>
            </a:lvl2pPr>
            <a:lvl3pPr>
              <a:lnSpc>
                <a:spcPct val="150000"/>
              </a:lnSpc>
              <a:defRPr spc="120" baseline="0"/>
            </a:lvl3pPr>
            <a:lvl4pPr>
              <a:lnSpc>
                <a:spcPct val="150000"/>
              </a:lnSpc>
              <a:defRPr spc="120" baseline="0"/>
            </a:lvl4pPr>
            <a:lvl5pPr>
              <a:lnSpc>
                <a:spcPct val="150000"/>
              </a:lnSpc>
              <a:defRPr spc="120" baseline="0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28DB-6D02-4FC6-8ACD-6CD89F42C4B6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C8E-B450-4DAF-8948-5FAA5BD9DD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971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50" y="2354093"/>
            <a:ext cx="10298113" cy="288587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50" y="5369668"/>
            <a:ext cx="10298113" cy="150454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28DB-6D02-4FC6-8ACD-6CD89F42C4B6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C8E-B450-4DAF-8948-5FAA5BD9DD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66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850" y="1763948"/>
            <a:ext cx="5073413" cy="51133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1548" y="1763949"/>
            <a:ext cx="5073413" cy="511330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28DB-6D02-4FC6-8ACD-6CD89F42C4B6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C8E-B450-4DAF-8948-5FAA5BD9DD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9112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50" y="179386"/>
            <a:ext cx="10298111" cy="14418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50" y="1768866"/>
            <a:ext cx="5062743" cy="795547"/>
          </a:xfrm>
        </p:spPr>
        <p:txBody>
          <a:bodyPr anchor="b">
            <a:noAutofit/>
          </a:bodyPr>
          <a:lstStyle>
            <a:lvl1pPr marL="0" indent="0">
              <a:buNone/>
              <a:defRPr sz="4000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50" y="2712000"/>
            <a:ext cx="5062743" cy="4162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768866"/>
            <a:ext cx="5082232" cy="795547"/>
          </a:xfrm>
        </p:spPr>
        <p:txBody>
          <a:bodyPr anchor="b">
            <a:noAutofit/>
          </a:bodyPr>
          <a:lstStyle>
            <a:lvl1pPr marL="0" indent="0">
              <a:buNone/>
              <a:defRPr sz="4000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12003"/>
            <a:ext cx="5082232" cy="4162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28DB-6D02-4FC6-8ACD-6CD89F42C4B6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C8E-B450-4DAF-8948-5FAA5BD9DD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53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28DB-6D02-4FC6-8ACD-6CD89F42C4B6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C8E-B450-4DAF-8948-5FAA5BD9DD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760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28DB-6D02-4FC6-8ACD-6CD89F42C4B6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C8E-B450-4DAF-8948-5FAA5BD9DD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891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850" y="179387"/>
            <a:ext cx="10298113" cy="1441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50" y="1770434"/>
            <a:ext cx="10298113" cy="5103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50" y="7019924"/>
            <a:ext cx="2252393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50000"/>
              </a:lnSpc>
              <a:defRPr sz="1323" spc="1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9728DB-6D02-4FC6-8ACD-6CD89F42C4B6}" type="datetimeFigureOut">
              <a:rPr kumimoji="1" lang="ja-JP" altLang="en-US" smtClean="0"/>
              <a:pPr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9243" y="7019925"/>
            <a:ext cx="5793326" cy="3603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lnSpc>
                <a:spcPct val="150000"/>
              </a:lnSpc>
              <a:defRPr sz="1323" spc="1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2569" y="7019925"/>
            <a:ext cx="2252393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150000"/>
              </a:lnSpc>
              <a:defRPr sz="1323" spc="1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654C8E-B450-4DAF-8948-5FAA5BD9DDC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495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1007943" rtl="0" eaLnBrk="1" latinLnBrk="0" hangingPunct="1">
        <a:lnSpc>
          <a:spcPct val="150000"/>
        </a:lnSpc>
        <a:spcBef>
          <a:spcPct val="0"/>
        </a:spcBef>
        <a:buNone/>
        <a:defRPr kumimoji="1" sz="4800" b="1" kern="1200" spc="120" baseline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150000"/>
        </a:lnSpc>
        <a:spcBef>
          <a:spcPts val="1102"/>
        </a:spcBef>
        <a:buFont typeface="Arial" panose="020B0604020202020204" pitchFamily="34" charset="0"/>
        <a:buChar char="•"/>
        <a:defRPr kumimoji="1" sz="4000" kern="1200" spc="120" baseline="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150000"/>
        </a:lnSpc>
        <a:spcBef>
          <a:spcPts val="551"/>
        </a:spcBef>
        <a:buFont typeface="Arial" panose="020B0604020202020204" pitchFamily="34" charset="0"/>
        <a:buChar char="•"/>
        <a:defRPr kumimoji="1" sz="3200" kern="1200" spc="120" baseline="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150000"/>
        </a:lnSpc>
        <a:spcBef>
          <a:spcPts val="551"/>
        </a:spcBef>
        <a:buFont typeface="Arial" panose="020B0604020202020204" pitchFamily="34" charset="0"/>
        <a:buChar char="•"/>
        <a:defRPr kumimoji="1" sz="2400" kern="1200" spc="120" baseline="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150000"/>
        </a:lnSpc>
        <a:spcBef>
          <a:spcPts val="551"/>
        </a:spcBef>
        <a:buFont typeface="Arial" panose="020B0604020202020204" pitchFamily="34" charset="0"/>
        <a:buChar char="•"/>
        <a:defRPr kumimoji="1" sz="1600" kern="1200" spc="120" baseline="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150000"/>
        </a:lnSpc>
        <a:spcBef>
          <a:spcPts val="551"/>
        </a:spcBef>
        <a:buFont typeface="Arial" panose="020B0604020202020204" pitchFamily="34" charset="0"/>
        <a:buChar char="•"/>
        <a:defRPr kumimoji="1" sz="800" kern="1200" spc="120" baseline="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1" userDrawn="1">
          <p15:clr>
            <a:srgbClr val="F26B43"/>
          </p15:clr>
        </p15:guide>
        <p15:guide id="2" pos="3367" userDrawn="1">
          <p15:clr>
            <a:srgbClr val="F26B43"/>
          </p15:clr>
        </p15:guide>
        <p15:guide id="3" pos="124" userDrawn="1">
          <p15:clr>
            <a:srgbClr val="F26B43"/>
          </p15:clr>
        </p15:guide>
        <p15:guide id="4" pos="6611" userDrawn="1">
          <p15:clr>
            <a:srgbClr val="F26B43"/>
          </p15:clr>
        </p15:guide>
        <p15:guide id="5" orient="horz" pos="4649" userDrawn="1">
          <p15:clr>
            <a:srgbClr val="F26B43"/>
          </p15:clr>
        </p15:guide>
        <p15:guide id="6" orient="horz" pos="113" userDrawn="1">
          <p15:clr>
            <a:srgbClr val="F26B43"/>
          </p15:clr>
        </p15:guide>
        <p15:guide id="7" orient="horz" pos="442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intl/ja_jp/chrome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intl/ja/account/about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google.com/docs/table/25273?hl=ja" TargetMode="External"/><Relationship Id="rId2" Type="http://schemas.openxmlformats.org/officeDocument/2006/relationships/hyperlink" Target="https://dekiru.net/article/4429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fu.ricoh.com/fi/digitarakuru/tips-0004.html" TargetMode="External"/><Relationship Id="rId5" Type="http://schemas.openxmlformats.org/officeDocument/2006/relationships/hyperlink" Target="https://www.asahi-net.or.jp/~AX2S-KMTN/ref/iso639.html" TargetMode="External"/><Relationship Id="rId4" Type="http://schemas.openxmlformats.org/officeDocument/2006/relationships/hyperlink" Target="https://support.google.com/docs/answer/3093331?hl=ja&amp;ref_topic=3105411&amp;sjid=17816912272144547603-AP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s.statcounter.com/search-engine-market-share/all/japan" TargetMode="External"/><Relationship Id="rId7" Type="http://schemas.openxmlformats.org/officeDocument/2006/relationships/hyperlink" Target="https://gs.statcounter.com/browser-market-share" TargetMode="External"/><Relationship Id="rId2" Type="http://schemas.openxmlformats.org/officeDocument/2006/relationships/hyperlink" Target="https://www.googl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s.statcounter.com/browser-market-share/all/japan" TargetMode="External"/><Relationship Id="rId5" Type="http://schemas.openxmlformats.org/officeDocument/2006/relationships/hyperlink" Target="https://www.google.com/intl/ja_jp/chrome/" TargetMode="External"/><Relationship Id="rId4" Type="http://schemas.openxmlformats.org/officeDocument/2006/relationships/hyperlink" Target="https://gs.statcounter.com/search-engine-market-shar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hikiho.toyokeizai.net/u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1EBB9C-68C6-8073-8DAC-C00EA28314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>
                <a:latin typeface="Noto Sans JP" panose="020B0500000000000000" pitchFamily="34" charset="-128"/>
                <a:ea typeface="Noto Sans JP" panose="020B0500000000000000" pitchFamily="34" charset="-128"/>
              </a:rPr>
              <a:t>IT</a:t>
            </a:r>
            <a:r>
              <a:rPr kumimoji="1" lang="ja-JP" altLang="en-US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ツール基礎知識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828410DF-FE2C-08CE-5B7A-39F26FBD8B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2024</a:t>
            </a:r>
            <a:r>
              <a:rPr lang="ja-JP" altLang="en-US" dirty="0"/>
              <a:t>年</a:t>
            </a:r>
            <a:r>
              <a:rPr lang="en-US" altLang="ja-JP" dirty="0"/>
              <a:t>9</a:t>
            </a:r>
            <a:r>
              <a:rPr lang="ja-JP" altLang="en-US" dirty="0"/>
              <a:t>月開始</a:t>
            </a:r>
            <a:br>
              <a:rPr lang="en-US" altLang="ja-JP" dirty="0"/>
            </a:br>
            <a:r>
              <a:rPr lang="ja-JP" altLang="en-US" dirty="0"/>
              <a:t>フルオンラインで丁寧に学ぶ</a:t>
            </a:r>
            <a:r>
              <a:rPr lang="en-US" altLang="ja-JP" dirty="0"/>
              <a:t>Web</a:t>
            </a:r>
            <a:r>
              <a:rPr lang="ja-JP" altLang="en-US" dirty="0"/>
              <a:t>デザイン習得科</a:t>
            </a:r>
          </a:p>
        </p:txBody>
      </p:sp>
    </p:spTree>
    <p:extLst>
      <p:ext uri="{BB962C8B-B14F-4D97-AF65-F5344CB8AC3E}">
        <p14:creationId xmlns:p14="http://schemas.microsoft.com/office/powerpoint/2010/main" val="100645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E1CDC1-0FA6-7C78-7909-F20F8FA15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 Chrome</a:t>
            </a:r>
            <a:r>
              <a:rPr kumimoji="1" lang="ja-JP" altLang="en-US" dirty="0"/>
              <a:t>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674375-07AB-2FC1-F8DC-1065214F1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sz="2400" dirty="0"/>
              <a:t>インストールは</a:t>
            </a:r>
            <a:r>
              <a:rPr kumimoji="1" lang="ja-JP" altLang="en-US" sz="2400" dirty="0">
                <a:hlinkClick r:id="rId2"/>
              </a:rPr>
              <a:t>こちらのサイト</a:t>
            </a:r>
            <a:r>
              <a:rPr kumimoji="1" lang="ja-JP" altLang="en-US" sz="2400" dirty="0"/>
              <a:t>から。</a:t>
            </a:r>
            <a:br>
              <a:rPr kumimoji="1" lang="en-US" altLang="ja-JP" sz="2400" dirty="0"/>
            </a:br>
            <a:endParaRPr kumimoji="1" lang="en-US" altLang="ja-JP" sz="2400" dirty="0"/>
          </a:p>
          <a:p>
            <a:r>
              <a:rPr kumimoji="1" lang="ja-JP" altLang="en-US" sz="2400" dirty="0"/>
              <a:t>シークレットモード</a:t>
            </a:r>
            <a:br>
              <a:rPr kumimoji="1" lang="en-US" altLang="ja-JP" sz="2400" dirty="0"/>
            </a:br>
            <a:r>
              <a:rPr kumimoji="1" lang="ja-JP" altLang="en-US" sz="1600" dirty="0"/>
              <a:t>閲覧履歴、</a:t>
            </a:r>
            <a:r>
              <a:rPr kumimoji="1" lang="en-US" altLang="ja-JP" sz="1600" dirty="0"/>
              <a:t>Cookie</a:t>
            </a:r>
            <a:r>
              <a:rPr kumimoji="1" lang="ja-JP" altLang="en-US" sz="1600" dirty="0"/>
              <a:t>、サイトデータ、フォームに入力した情報を残さずに閲覧できるモード。</a:t>
            </a:r>
            <a:br>
              <a:rPr kumimoji="1" lang="en-US" altLang="ja-JP" sz="1600" dirty="0"/>
            </a:br>
            <a:r>
              <a:rPr kumimoji="1" lang="ja-JP" altLang="en-US" sz="1600" dirty="0"/>
              <a:t>ブックマークや拡張機能はそのまま使える。</a:t>
            </a:r>
            <a:br>
              <a:rPr kumimoji="1" lang="en-US" altLang="ja-JP" sz="1600" dirty="0"/>
            </a:br>
            <a:endParaRPr kumimoji="1" lang="en-US" altLang="ja-JP" sz="1600" dirty="0"/>
          </a:p>
          <a:p>
            <a:r>
              <a:rPr lang="ja-JP" altLang="en-US" sz="2400" dirty="0"/>
              <a:t>ゲストモード</a:t>
            </a:r>
            <a:br>
              <a:rPr lang="en-US" altLang="ja-JP" sz="2400" dirty="0"/>
            </a:br>
            <a:r>
              <a:rPr kumimoji="1" lang="ja-JP" altLang="en-US" sz="1600" dirty="0"/>
              <a:t>閲覧履歴、</a:t>
            </a:r>
            <a:r>
              <a:rPr kumimoji="1" lang="en-US" altLang="ja-JP" sz="1600" dirty="0"/>
              <a:t>Cookie</a:t>
            </a:r>
            <a:r>
              <a:rPr kumimoji="1" lang="ja-JP" altLang="en-US" sz="1600" dirty="0"/>
              <a:t>、サイトデータ、フォームに入力した情報を残さずに閲覧できるモード。</a:t>
            </a:r>
            <a:br>
              <a:rPr kumimoji="1" lang="en-US" altLang="ja-JP" sz="1600" dirty="0"/>
            </a:br>
            <a:r>
              <a:rPr kumimoji="1" lang="ja-JP" altLang="en-US" sz="1600" dirty="0"/>
              <a:t>ブックマークや拡張機能も使えない。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368653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E1CDC1-0FA6-7C78-7909-F20F8FA15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 Chrome</a:t>
            </a:r>
            <a:r>
              <a:rPr kumimoji="1" lang="ja-JP" altLang="en-US" dirty="0"/>
              <a:t>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674375-07AB-2FC1-F8DC-1065214F1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2400" dirty="0"/>
              <a:t>アドオン</a:t>
            </a:r>
            <a:br>
              <a:rPr lang="en-US" altLang="ja-JP" sz="3600" dirty="0"/>
            </a:br>
            <a:r>
              <a:rPr lang="ja-JP" altLang="en-US" sz="1600" dirty="0"/>
              <a:t>各種拡張機能のこと。</a:t>
            </a:r>
            <a:endParaRPr lang="en-US" altLang="ja-JP" sz="1600" dirty="0"/>
          </a:p>
          <a:p>
            <a:r>
              <a:rPr lang="en-US" altLang="ja-JP" sz="2400" dirty="0"/>
              <a:t>Web</a:t>
            </a:r>
            <a:r>
              <a:rPr lang="ja-JP" altLang="en-US" sz="2400" dirty="0"/>
              <a:t>制作の際におすすめのアドオン</a:t>
            </a:r>
            <a:br>
              <a:rPr lang="en-US" altLang="ja-JP" sz="2400" dirty="0"/>
            </a:br>
            <a:r>
              <a:rPr lang="ja-JP" altLang="en-US" sz="1600" dirty="0"/>
              <a:t>「</a:t>
            </a:r>
            <a:r>
              <a:rPr lang="en-US" altLang="ja-JP" sz="1600" dirty="0" err="1"/>
              <a:t>Wappalyzer</a:t>
            </a:r>
            <a:r>
              <a:rPr lang="ja-JP" altLang="en-US" sz="1600" dirty="0"/>
              <a:t>」</a:t>
            </a:r>
            <a:br>
              <a:rPr lang="en-US" altLang="ja-JP" sz="1600" dirty="0"/>
            </a:br>
            <a:r>
              <a:rPr lang="ja-JP" altLang="en-US" sz="1600" dirty="0"/>
              <a:t>　　現在表示している </a:t>
            </a:r>
            <a:r>
              <a:rPr lang="en-US" altLang="ja-JP" sz="1600" dirty="0"/>
              <a:t>Web </a:t>
            </a:r>
            <a:r>
              <a:rPr lang="ja-JP" altLang="en-US" sz="1600" dirty="0"/>
              <a:t>ページで使われている技術を一覧表示できる。</a:t>
            </a:r>
            <a:br>
              <a:rPr lang="en-US" altLang="ja-JP" sz="1600" dirty="0"/>
            </a:br>
            <a:br>
              <a:rPr lang="en-US" altLang="ja-JP" sz="1600" dirty="0"/>
            </a:br>
            <a:r>
              <a:rPr lang="ja-JP" altLang="en-US" sz="1600" dirty="0"/>
              <a:t>「</a:t>
            </a:r>
            <a:r>
              <a:rPr lang="en-US" altLang="ja-JP" sz="1600" dirty="0"/>
              <a:t>Lighthouse</a:t>
            </a:r>
            <a:r>
              <a:rPr lang="ja-JP" altLang="en-US" sz="1600" dirty="0"/>
              <a:t>」</a:t>
            </a:r>
            <a:br>
              <a:rPr lang="en-US" altLang="ja-JP" sz="1600" dirty="0"/>
            </a:br>
            <a:r>
              <a:rPr lang="ja-JP" altLang="en-US" sz="1600" dirty="0"/>
              <a:t>　　現在表示している </a:t>
            </a:r>
            <a:r>
              <a:rPr lang="en-US" altLang="ja-JP" sz="1600" dirty="0"/>
              <a:t>Web </a:t>
            </a:r>
            <a:r>
              <a:rPr lang="ja-JP" altLang="en-US" sz="1600" dirty="0"/>
              <a:t>ページのパフォーマンスの問題を診断してくれる。</a:t>
            </a:r>
            <a:br>
              <a:rPr lang="en-US" altLang="ja-JP" sz="1600" dirty="0"/>
            </a:br>
            <a:br>
              <a:rPr lang="en-US" altLang="ja-JP" sz="1600" dirty="0"/>
            </a:br>
            <a:r>
              <a:rPr lang="ja-JP" altLang="en-US" sz="1600" dirty="0"/>
              <a:t>「</a:t>
            </a:r>
            <a:r>
              <a:rPr lang="en-US" altLang="ja-JP" sz="1600" dirty="0"/>
              <a:t>Clear site data</a:t>
            </a:r>
            <a:r>
              <a:rPr lang="ja-JP" altLang="en-US" sz="1600" dirty="0"/>
              <a:t>」</a:t>
            </a:r>
            <a:br>
              <a:rPr lang="en-US" altLang="ja-JP" sz="1600" dirty="0"/>
            </a:br>
            <a:r>
              <a:rPr lang="ja-JP" altLang="en-US" sz="1600" dirty="0"/>
              <a:t>　　</a:t>
            </a:r>
            <a:r>
              <a:rPr lang="en-US" altLang="ja-JP" sz="1600" dirty="0"/>
              <a:t>Web</a:t>
            </a:r>
            <a:r>
              <a:rPr lang="ja-JP" altLang="en-US" sz="1600" dirty="0"/>
              <a:t>ページに関連付けられた閲覧用データ（クッキー、ストレージ、キャッシュ）を消去</a:t>
            </a:r>
            <a:endParaRPr lang="en-US" altLang="ja-JP" sz="1600" dirty="0"/>
          </a:p>
          <a:p>
            <a:pPr marL="0" indent="0">
              <a:buNone/>
            </a:pP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053441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ED9505-D77B-FF62-2B5A-C5409EFAF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アプリ</a:t>
            </a:r>
          </a:p>
        </p:txBody>
      </p:sp>
    </p:spTree>
    <p:extLst>
      <p:ext uri="{BB962C8B-B14F-4D97-AF65-F5344CB8AC3E}">
        <p14:creationId xmlns:p14="http://schemas.microsoft.com/office/powerpoint/2010/main" val="649327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AF2F61-8348-8063-8CE0-844AB4E39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lang="ja-JP" altLang="en-US" dirty="0"/>
              <a:t>アプリとは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063F99-BDC2-E49A-C564-2255AF2B4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Google</a:t>
            </a:r>
            <a:r>
              <a:rPr kumimoji="1" lang="ja-JP" altLang="en-US" sz="2400" dirty="0"/>
              <a:t>が提供しているアプリ・サービスのこと。</a:t>
            </a:r>
            <a:endParaRPr kumimoji="1" lang="en-US" altLang="ja-JP" sz="2400" dirty="0"/>
          </a:p>
          <a:p>
            <a:r>
              <a:rPr kumimoji="1" lang="en-US" altLang="ja-JP" sz="2400" dirty="0">
                <a:hlinkClick r:id="rId2"/>
              </a:rPr>
              <a:t>Google</a:t>
            </a:r>
            <a:r>
              <a:rPr kumimoji="1" lang="ja-JP" altLang="en-US" sz="2400" dirty="0">
                <a:hlinkClick r:id="rId2"/>
              </a:rPr>
              <a:t>アカウント</a:t>
            </a:r>
            <a:r>
              <a:rPr kumimoji="1" lang="ja-JP" altLang="en-US" sz="2400" dirty="0"/>
              <a:t>でログインすれば、無料で使える。</a:t>
            </a:r>
            <a:endParaRPr kumimoji="1" lang="en-US" altLang="ja-JP" sz="2400" dirty="0"/>
          </a:p>
          <a:p>
            <a:r>
              <a:rPr kumimoji="1" lang="ja-JP" altLang="en-US" sz="2400" dirty="0"/>
              <a:t>そのほとんどは、ブラウザ上で操作する。</a:t>
            </a:r>
            <a:endParaRPr lang="en-US" altLang="ja-JP" sz="2400" dirty="0"/>
          </a:p>
          <a:p>
            <a:r>
              <a:rPr kumimoji="1" lang="ja-JP" altLang="en-US" sz="2400" dirty="0"/>
              <a:t>異なる端末からログインすれば、同じファイルにアクセスできる。</a:t>
            </a:r>
            <a:endParaRPr kumimoji="1" lang="en-US" altLang="ja-JP" sz="2400" dirty="0"/>
          </a:p>
          <a:p>
            <a:r>
              <a:rPr lang="ja-JP" altLang="en-US" sz="2400" dirty="0"/>
              <a:t>ファイルの共有、連携が容易で、共同編集なども利用できる。</a:t>
            </a:r>
            <a:endParaRPr lang="en-US" altLang="ja-JP" sz="2400" dirty="0"/>
          </a:p>
          <a:p>
            <a:r>
              <a:rPr lang="ja-JP" altLang="en-US" sz="2400" dirty="0"/>
              <a:t>今回はその中でもオフィスソフトについて、サラッと見ていきます。</a:t>
            </a:r>
            <a:endParaRPr lang="en-US" altLang="ja-JP" sz="2400" dirty="0"/>
          </a:p>
          <a:p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19367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E5063D-EE0B-601C-B753-CCBCDD615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そもそも、オフィスソフトって？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306E90-20A1-6D55-FAAF-E7070C5A4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0" y="1770435"/>
            <a:ext cx="10298113" cy="1741692"/>
          </a:xfrm>
        </p:spPr>
        <p:txBody>
          <a:bodyPr>
            <a:normAutofit fontScale="92500"/>
          </a:bodyPr>
          <a:lstStyle/>
          <a:p>
            <a:r>
              <a:rPr kumimoji="1" lang="ja-JP" altLang="en-US" sz="2400" dirty="0"/>
              <a:t>表計算やワープロ、スライド作成など、主にオフィスワークで使用するアプリケーションソフトの総称。</a:t>
            </a:r>
            <a:r>
              <a:rPr kumimoji="1" lang="en-US" altLang="ja-JP" sz="2400" dirty="0"/>
              <a:t>Office suite</a:t>
            </a:r>
            <a:r>
              <a:rPr kumimoji="1" lang="ja-JP" altLang="en-US" sz="2400" dirty="0"/>
              <a:t>とも。</a:t>
            </a:r>
            <a:endParaRPr lang="en-US" altLang="ja-JP" sz="2400" dirty="0"/>
          </a:p>
          <a:p>
            <a:r>
              <a:rPr lang="ja-JP" altLang="en-US" sz="2400" dirty="0"/>
              <a:t>シェア</a:t>
            </a:r>
            <a:r>
              <a:rPr lang="en-US" altLang="ja-JP" sz="2400" dirty="0"/>
              <a:t>No.1</a:t>
            </a:r>
            <a:r>
              <a:rPr lang="ja-JP" altLang="en-US" sz="2400" dirty="0"/>
              <a:t>は</a:t>
            </a:r>
            <a:r>
              <a:rPr lang="en-US" altLang="ja-JP" sz="2400" dirty="0"/>
              <a:t>Microsoft Office</a:t>
            </a:r>
            <a:r>
              <a:rPr lang="ja-JP" altLang="en-US" sz="2400" dirty="0"/>
              <a:t>。←なので、こことの互換性が重要になる。</a:t>
            </a:r>
            <a:endParaRPr lang="en-US" altLang="ja-JP" sz="2400" dirty="0"/>
          </a:p>
          <a:p>
            <a:endParaRPr kumimoji="1" lang="ja-JP" altLang="en-US" sz="24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A7EFE9C-9278-0C03-1827-B1A07FC92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047672"/>
              </p:ext>
            </p:extLst>
          </p:nvPr>
        </p:nvGraphicFramePr>
        <p:xfrm>
          <a:off x="196850" y="3512127"/>
          <a:ext cx="10298115" cy="3881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6915">
                  <a:extLst>
                    <a:ext uri="{9D8B030D-6E8A-4147-A177-3AD203B41FA5}">
                      <a16:colId xmlns:a16="http://schemas.microsoft.com/office/drawing/2014/main" val="4141226255"/>
                    </a:ext>
                  </a:extLst>
                </a:gridCol>
                <a:gridCol w="1912331">
                  <a:extLst>
                    <a:ext uri="{9D8B030D-6E8A-4147-A177-3AD203B41FA5}">
                      <a16:colId xmlns:a16="http://schemas.microsoft.com/office/drawing/2014/main" val="3038090167"/>
                    </a:ext>
                  </a:extLst>
                </a:gridCol>
                <a:gridCol w="2059623">
                  <a:extLst>
                    <a:ext uri="{9D8B030D-6E8A-4147-A177-3AD203B41FA5}">
                      <a16:colId xmlns:a16="http://schemas.microsoft.com/office/drawing/2014/main" val="3087922260"/>
                    </a:ext>
                  </a:extLst>
                </a:gridCol>
                <a:gridCol w="2227958">
                  <a:extLst>
                    <a:ext uri="{9D8B030D-6E8A-4147-A177-3AD203B41FA5}">
                      <a16:colId xmlns:a16="http://schemas.microsoft.com/office/drawing/2014/main" val="176554297"/>
                    </a:ext>
                  </a:extLst>
                </a:gridCol>
                <a:gridCol w="1891288">
                  <a:extLst>
                    <a:ext uri="{9D8B030D-6E8A-4147-A177-3AD203B41FA5}">
                      <a16:colId xmlns:a16="http://schemas.microsoft.com/office/drawing/2014/main" val="181871581"/>
                    </a:ext>
                  </a:extLst>
                </a:gridCol>
              </a:tblGrid>
              <a:tr h="479368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effectLst/>
                        </a:rPr>
                        <a:t>開発元</a:t>
                      </a:r>
                      <a:endParaRPr lang="en-US" sz="1600" dirty="0">
                        <a:effectLst/>
                      </a:endParaRPr>
                    </a:p>
                  </a:txBody>
                  <a:tcPr marL="31750" marR="31750" marT="19050" marB="1905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effectLst/>
                        </a:rPr>
                        <a:t>ソフトの総称</a:t>
                      </a:r>
                      <a:endParaRPr lang="en-US" sz="1600" dirty="0">
                        <a:effectLst/>
                      </a:endParaRPr>
                    </a:p>
                  </a:txBody>
                  <a:tcPr marL="31750" marR="31750" marT="19050" marB="1905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solidFill>
                            <a:srgbClr val="FFFFFF"/>
                          </a:solidFill>
                          <a:effectLst/>
                        </a:rPr>
                        <a:t>文書作成</a:t>
                      </a:r>
                    </a:p>
                  </a:txBody>
                  <a:tcPr marL="31750" marR="31750" marT="19050" marB="1905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solidFill>
                            <a:srgbClr val="FFFFFF"/>
                          </a:solidFill>
                          <a:effectLst/>
                        </a:rPr>
                        <a:t>表計算</a:t>
                      </a:r>
                    </a:p>
                  </a:txBody>
                  <a:tcPr marL="31750" marR="31750" marT="19050" marB="1905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solidFill>
                            <a:srgbClr val="FFFFFF"/>
                          </a:solidFill>
                          <a:effectLst/>
                        </a:rPr>
                        <a:t>スライド作成</a:t>
                      </a:r>
                    </a:p>
                  </a:txBody>
                  <a:tcPr marL="31750" marR="31750" marT="19050" marB="1905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91324"/>
                  </a:ext>
                </a:extLst>
              </a:tr>
              <a:tr h="47936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Microsoft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Microsoft Office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Word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+mj-ea"/>
                          <a:ea typeface="+mj-ea"/>
                        </a:rPr>
                        <a:t>Excel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effectLst/>
                          <a:latin typeface="+mj-ea"/>
                          <a:ea typeface="+mj-ea"/>
                        </a:rPr>
                        <a:t>Powerpoint</a:t>
                      </a:r>
                      <a:endParaRPr lang="en-US" sz="16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006447"/>
                  </a:ext>
                </a:extLst>
              </a:tr>
              <a:tr h="47936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Google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dirty="0">
                          <a:effectLst/>
                          <a:latin typeface="+mj-ea"/>
                          <a:ea typeface="+mj-ea"/>
                        </a:rPr>
                        <a:t>Google</a:t>
                      </a:r>
                      <a:r>
                        <a:rPr lang="ja-JP" altLang="en-US" sz="1600" dirty="0">
                          <a:effectLst/>
                          <a:latin typeface="+mj-ea"/>
                          <a:ea typeface="+mj-ea"/>
                        </a:rPr>
                        <a:t>アプリ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effectLst/>
                          <a:latin typeface="+mj-ea"/>
                          <a:ea typeface="+mj-ea"/>
                        </a:rPr>
                        <a:t>ドキュメント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effectLst/>
                          <a:latin typeface="+mj-ea"/>
                          <a:ea typeface="+mj-ea"/>
                        </a:rPr>
                        <a:t>スプレッドシート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effectLst/>
                          <a:latin typeface="+mj-ea"/>
                          <a:ea typeface="+mj-ea"/>
                        </a:rPr>
                        <a:t>スライド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30424"/>
                  </a:ext>
                </a:extLst>
              </a:tr>
              <a:tr h="479368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dirty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ja-JP" altLang="en-US" sz="16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iWork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Pages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Numbers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Keynote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999377"/>
                  </a:ext>
                </a:extLst>
              </a:tr>
              <a:tr h="47936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Apache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OpenOffice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Writer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Calc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Impress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742481"/>
                  </a:ext>
                </a:extLst>
              </a:tr>
              <a:tr h="51229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The Document Foundation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LibreOffice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Writer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Calc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Impress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942046"/>
                  </a:ext>
                </a:extLst>
              </a:tr>
              <a:tr h="479368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effectLst/>
                          <a:latin typeface="+mj-ea"/>
                          <a:ea typeface="+mj-ea"/>
                        </a:rPr>
                        <a:t>キングソフト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WPS Office 2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Writer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Spreadsheets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Presentation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70989"/>
                  </a:ext>
                </a:extLst>
              </a:tr>
              <a:tr h="47936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effectLst/>
                          <a:latin typeface="+mj-ea"/>
                          <a:ea typeface="+mj-ea"/>
                        </a:rPr>
                        <a:t>MobiSystems</a:t>
                      </a:r>
                      <a:endParaRPr lang="en-US" sz="16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+mj-ea"/>
                          <a:ea typeface="+mj-ea"/>
                        </a:rPr>
                        <a:t>OfficeSuite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Documents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Sheets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+mj-ea"/>
                          <a:ea typeface="+mj-ea"/>
                        </a:rPr>
                        <a:t>Slides</a:t>
                      </a:r>
                    </a:p>
                  </a:txBody>
                  <a:tcPr marL="31750" marR="31750" marT="19050" marB="190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274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6664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AF2F61-8348-8063-8CE0-844AB4E39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Microsoft Office</a:t>
            </a:r>
            <a:r>
              <a:rPr kumimoji="1" lang="ja-JP" altLang="en-US" dirty="0"/>
              <a:t>との比較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4B2467F1-D531-4A55-28BB-0A841B268E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065653"/>
              </p:ext>
            </p:extLst>
          </p:nvPr>
        </p:nvGraphicFramePr>
        <p:xfrm>
          <a:off x="196850" y="1770062"/>
          <a:ext cx="10298113" cy="561022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098550">
                  <a:extLst>
                    <a:ext uri="{9D8B030D-6E8A-4147-A177-3AD203B41FA5}">
                      <a16:colId xmlns:a16="http://schemas.microsoft.com/office/drawing/2014/main" val="4111528495"/>
                    </a:ext>
                  </a:extLst>
                </a:gridCol>
                <a:gridCol w="3066521">
                  <a:extLst>
                    <a:ext uri="{9D8B030D-6E8A-4147-A177-3AD203B41FA5}">
                      <a16:colId xmlns:a16="http://schemas.microsoft.com/office/drawing/2014/main" val="1582095522"/>
                    </a:ext>
                  </a:extLst>
                </a:gridCol>
                <a:gridCol w="3066521">
                  <a:extLst>
                    <a:ext uri="{9D8B030D-6E8A-4147-A177-3AD203B41FA5}">
                      <a16:colId xmlns:a16="http://schemas.microsoft.com/office/drawing/2014/main" val="3253505825"/>
                    </a:ext>
                  </a:extLst>
                </a:gridCol>
                <a:gridCol w="3066521">
                  <a:extLst>
                    <a:ext uri="{9D8B030D-6E8A-4147-A177-3AD203B41FA5}">
                      <a16:colId xmlns:a16="http://schemas.microsoft.com/office/drawing/2014/main" val="385133765"/>
                    </a:ext>
                  </a:extLst>
                </a:gridCol>
              </a:tblGrid>
              <a:tr h="623358">
                <a:tc rowSpan="2">
                  <a:txBody>
                    <a:bodyPr/>
                    <a:lstStyle/>
                    <a:p>
                      <a:pPr algn="ctr"/>
                      <a:r>
                        <a:rPr lang="ja-JP" altLang="en-US" sz="1600" b="1" dirty="0"/>
                        <a:t>比較項目</a:t>
                      </a:r>
                      <a:endParaRPr lang="ja-JP" altLang="en-US" sz="1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Google</a:t>
                      </a:r>
                      <a:r>
                        <a:rPr lang="ja-JP" altLang="en-US" sz="1600" b="1" dirty="0"/>
                        <a:t>アプリ</a:t>
                      </a:r>
                      <a:endParaRPr lang="ja-JP" altLang="en-US" sz="1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Microsoft Office</a:t>
                      </a:r>
                      <a:endParaRPr lang="en-US" sz="1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5990493"/>
                  </a:ext>
                </a:extLst>
              </a:tr>
              <a:tr h="623358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ja-JP" altLang="en-US" sz="1600" b="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Microsoft 365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196B2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b="1" dirty="0">
                          <a:solidFill>
                            <a:schemeClr val="bg1"/>
                          </a:solidFill>
                        </a:rPr>
                        <a:t>パッケージ版</a:t>
                      </a:r>
                      <a:br>
                        <a:rPr lang="en-US" altLang="ja-JP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ja-JP" altLang="en-US" sz="1600" b="1" dirty="0">
                          <a:solidFill>
                            <a:schemeClr val="bg1"/>
                          </a:solidFill>
                        </a:rPr>
                        <a:t>プリインストール版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196B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8481987"/>
                  </a:ext>
                </a:extLst>
              </a:tr>
              <a:tr h="62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価格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基本無料、有料プランあり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サブスクリプション型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回の買い切り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92298914"/>
                  </a:ext>
                </a:extLst>
              </a:tr>
              <a:tr h="62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更新頻度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常に最新バージョン</a:t>
                      </a:r>
                      <a:b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（自動更新）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常に最新バージョン</a:t>
                      </a:r>
                      <a:b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（自動更新）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購入時のバージョン固定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19211"/>
                  </a:ext>
                </a:extLst>
              </a:tr>
              <a:tr h="62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クラウド</a:t>
                      </a:r>
                      <a:br>
                        <a:rPr lang="en-US" altLang="ja-JP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ストレージ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15GB</a:t>
                      </a: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（</a:t>
                      </a:r>
                      <a: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Google</a:t>
                      </a: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ドライブ）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u="none" strike="noStrike">
                          <a:solidFill>
                            <a:srgbClr val="000000"/>
                          </a:solidFill>
                          <a:effectLst/>
                        </a:rPr>
                        <a:t>1TB（OneDrive）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なし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61706741"/>
                  </a:ext>
                </a:extLst>
              </a:tr>
              <a:tr h="62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オンライン環境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基本的に必要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オンライン推奨</a:t>
                      </a:r>
                      <a:b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オフライン使用可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不要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73904584"/>
                  </a:ext>
                </a:extLst>
              </a:tr>
              <a:tr h="62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共同編集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リアルタイムで複数人同時編集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リアルタイム共同編集可能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不可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25497118"/>
                  </a:ext>
                </a:extLst>
              </a:tr>
              <a:tr h="62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プラットフォーム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Web</a:t>
                      </a: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ブラウザベース</a:t>
                      </a:r>
                      <a:b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（クロスプラットフォーム対応）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デスクトップ、</a:t>
                      </a:r>
                      <a: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Web</a:t>
                      </a: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、モバイル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デスクトップ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87019267"/>
                  </a:ext>
                </a:extLst>
              </a:tr>
              <a:tr h="62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自動保存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常時自動保存</a:t>
                      </a:r>
                      <a:b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（</a:t>
                      </a:r>
                      <a: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Google</a:t>
                      </a: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ドライブ）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常時自動保存（</a:t>
                      </a:r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OneDrive）</a:t>
                      </a:r>
                      <a:b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オフライン保存は手動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自動保存機能なし</a:t>
                      </a:r>
                      <a:br>
                        <a:rPr lang="en-US" altLang="ja-JP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ja-JP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保存は手動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68628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7547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ED9505-D77B-FF62-2B5A-C5409EFAF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アプリならではの技</a:t>
            </a:r>
          </a:p>
        </p:txBody>
      </p:sp>
    </p:spTree>
    <p:extLst>
      <p:ext uri="{BB962C8B-B14F-4D97-AF65-F5344CB8AC3E}">
        <p14:creationId xmlns:p14="http://schemas.microsoft.com/office/powerpoint/2010/main" val="1963656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212E74-ACB6-087F-8297-65B7FBB9D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ドキュメントならでは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9E2576-0AEC-C836-A4B3-80B809CA8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0" y="1763506"/>
            <a:ext cx="10298113" cy="5609854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Google</a:t>
            </a:r>
            <a:r>
              <a:rPr kumimoji="1" lang="ja-JP" altLang="en-US" sz="2400" dirty="0"/>
              <a:t>ドライブ内の画像を</a:t>
            </a:r>
            <a:r>
              <a:rPr kumimoji="1" lang="en-US" altLang="ja-JP" sz="2400" dirty="0"/>
              <a:t>Google</a:t>
            </a:r>
            <a:r>
              <a:rPr kumimoji="1" lang="ja-JP" altLang="en-US" sz="2400" dirty="0"/>
              <a:t>ドキュメントで開くと、</a:t>
            </a:r>
            <a:br>
              <a:rPr kumimoji="1" lang="en-US" altLang="ja-JP" sz="2400" dirty="0"/>
            </a:br>
            <a:r>
              <a:rPr lang="ja-JP" altLang="en-US" sz="2400" dirty="0"/>
              <a:t>光学</a:t>
            </a:r>
            <a:r>
              <a:rPr kumimoji="1" lang="ja-JP" altLang="en-US" sz="2400" dirty="0"/>
              <a:t>文字認識</a:t>
            </a:r>
            <a:r>
              <a:rPr kumimoji="1" lang="en-US" altLang="ja-JP" sz="2400" dirty="0"/>
              <a:t>(Optical </a:t>
            </a:r>
            <a:r>
              <a:rPr kumimoji="1" lang="en-US" altLang="ja-JP" sz="2400" dirty="0" err="1"/>
              <a:t>Charactor</a:t>
            </a:r>
            <a:r>
              <a:rPr kumimoji="1" lang="en-US" altLang="ja-JP" sz="2400" dirty="0"/>
              <a:t> Recognition)</a:t>
            </a:r>
            <a:r>
              <a:rPr kumimoji="1" lang="ja-JP" altLang="en-US" sz="2400" dirty="0"/>
              <a:t>機能で画像内の文字を読み取って、テキストを表示してくれる</a:t>
            </a:r>
            <a:r>
              <a:rPr lang="ja-JP" altLang="en-US" sz="2400" dirty="0"/>
              <a:t>。</a:t>
            </a:r>
            <a:endParaRPr lang="en-US" altLang="ja-JP" sz="2400" dirty="0"/>
          </a:p>
          <a:p>
            <a:pPr marL="0" indent="0">
              <a:buNone/>
            </a:pPr>
            <a:endParaRPr lang="en-US" altLang="ja-JP" sz="1700" dirty="0"/>
          </a:p>
          <a:p>
            <a:pPr marL="846871" lvl="1" indent="-342900">
              <a:buFont typeface="+mj-lt"/>
              <a:buAutoNum type="arabicPeriod"/>
            </a:pPr>
            <a:r>
              <a:rPr lang="en-US" altLang="ja-JP" sz="1600" dirty="0"/>
              <a:t>Google</a:t>
            </a:r>
            <a:r>
              <a:rPr lang="ja-JP" altLang="en-US" sz="1600" dirty="0"/>
              <a:t>ドライブを</a:t>
            </a:r>
            <a:r>
              <a:rPr lang="en-US" altLang="ja-JP" sz="1600" dirty="0"/>
              <a:t>PC</a:t>
            </a:r>
            <a:r>
              <a:rPr lang="ja-JP" altLang="en-US" sz="1600" dirty="0"/>
              <a:t>で開く</a:t>
            </a:r>
            <a:endParaRPr lang="en-US" altLang="ja-JP" sz="1600" dirty="0"/>
          </a:p>
          <a:p>
            <a:pPr marL="846871" lvl="1" indent="-342900">
              <a:buFont typeface="+mj-lt"/>
              <a:buAutoNum type="arabicPeriod"/>
            </a:pPr>
            <a:r>
              <a:rPr lang="en-US" altLang="ja-JP" sz="1600" dirty="0"/>
              <a:t>Google</a:t>
            </a:r>
            <a:r>
              <a:rPr lang="ja-JP" altLang="en-US" sz="1600" dirty="0"/>
              <a:t>ドライブ内の画像を右クリック＞「アプリで開く」＞「</a:t>
            </a:r>
            <a:r>
              <a:rPr lang="en-US" altLang="ja-JP" sz="1600" dirty="0"/>
              <a:t>Google</a:t>
            </a:r>
            <a:r>
              <a:rPr lang="ja-JP" altLang="en-US" sz="1600" dirty="0"/>
              <a:t>ドキュメント」</a:t>
            </a:r>
            <a:endParaRPr lang="en-US" altLang="ja-JP" sz="1600" dirty="0"/>
          </a:p>
          <a:p>
            <a:pPr marL="846871" lvl="1" indent="-342900">
              <a:buFont typeface="+mj-lt"/>
              <a:buAutoNum type="arabicPeriod"/>
            </a:pPr>
            <a:r>
              <a:rPr lang="ja-JP" altLang="en-US" sz="1600" dirty="0"/>
              <a:t>しばらく待つと、読み込んだ画像の下に、画像内のテキストが書かれたドキュメントが開く。</a:t>
            </a:r>
            <a:br>
              <a:rPr lang="en-US" altLang="ja-JP" sz="900" dirty="0"/>
            </a:br>
            <a:endParaRPr lang="en-US" altLang="ja-JP" sz="900" dirty="0"/>
          </a:p>
          <a:p>
            <a:pPr marL="0" indent="0">
              <a:buNone/>
            </a:pPr>
            <a:r>
              <a:rPr lang="en-US" altLang="ja-JP" sz="2400" dirty="0"/>
              <a:t>※</a:t>
            </a:r>
            <a:r>
              <a:rPr lang="ja-JP" altLang="en-US" sz="2400" dirty="0"/>
              <a:t>今は他の手段も増え、全体的に読み取り性能も上がっているが、</a:t>
            </a:r>
            <a:br>
              <a:rPr lang="en-US" altLang="ja-JP" sz="2400" dirty="0"/>
            </a:br>
            <a:r>
              <a:rPr lang="ja-JP" altLang="en-US" sz="2400" dirty="0"/>
              <a:t>　数年前はこれくらいしか使い物になるレベルのものがなかった。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792118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86ED66-5C00-1A09-EF6C-21034EA7C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スプレッドシートならでは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2661166-4B28-8416-5C93-C7934285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b="0" i="0" dirty="0">
                <a:solidFill>
                  <a:srgbClr val="1F1F1F"/>
                </a:solidFill>
                <a:effectLst/>
                <a:latin typeface="+mj-lt"/>
              </a:rPr>
              <a:t>Excel</a:t>
            </a:r>
            <a:r>
              <a:rPr lang="ja-JP" altLang="en-US" sz="2400" b="0" i="0" dirty="0">
                <a:solidFill>
                  <a:srgbClr val="1F1F1F"/>
                </a:solidFill>
                <a:effectLst/>
                <a:latin typeface="+mj-lt"/>
              </a:rPr>
              <a:t>と共通の</a:t>
            </a:r>
            <a:r>
              <a:rPr lang="ja-JP" altLang="en-US" sz="2400" b="0" i="0" dirty="0">
                <a:solidFill>
                  <a:srgbClr val="1F1F1F"/>
                </a:solidFill>
                <a:effectLst/>
                <a:latin typeface="+mj-lt"/>
                <a:hlinkClick r:id="rId2"/>
              </a:rPr>
              <a:t>関数</a:t>
            </a:r>
            <a:r>
              <a:rPr lang="ja-JP" altLang="en-US" sz="2400" b="0" i="0" dirty="0">
                <a:solidFill>
                  <a:srgbClr val="1F1F1F"/>
                </a:solidFill>
                <a:effectLst/>
                <a:latin typeface="+mj-lt"/>
              </a:rPr>
              <a:t>も多い</a:t>
            </a:r>
            <a:r>
              <a:rPr lang="ja-JP" altLang="en-US" sz="2400" dirty="0">
                <a:solidFill>
                  <a:srgbClr val="1F1F1F"/>
                </a:solidFill>
                <a:latin typeface="+mj-lt"/>
              </a:rPr>
              <a:t>が、</a:t>
            </a:r>
            <a:br>
              <a:rPr lang="en-US" altLang="ja-JP" sz="2400" dirty="0">
                <a:solidFill>
                  <a:srgbClr val="1F1F1F"/>
                </a:solidFill>
                <a:latin typeface="+mj-lt"/>
              </a:rPr>
            </a:br>
            <a:r>
              <a:rPr lang="en-US" altLang="ja-JP" sz="2400" dirty="0">
                <a:solidFill>
                  <a:srgbClr val="1F1F1F"/>
                </a:solidFill>
                <a:latin typeface="+mj-lt"/>
              </a:rPr>
              <a:t>Google</a:t>
            </a:r>
            <a:r>
              <a:rPr lang="ja-JP" altLang="en-US" sz="2400" dirty="0">
                <a:solidFill>
                  <a:srgbClr val="1F1F1F"/>
                </a:solidFill>
                <a:latin typeface="+mj-lt"/>
              </a:rPr>
              <a:t>スプレッドシート特有の</a:t>
            </a:r>
            <a:r>
              <a:rPr lang="ja-JP" altLang="en-US" sz="2400" dirty="0">
                <a:solidFill>
                  <a:srgbClr val="1F1F1F"/>
                </a:solidFill>
                <a:latin typeface="+mj-lt"/>
                <a:hlinkClick r:id="rId3"/>
              </a:rPr>
              <a:t>便利な関数</a:t>
            </a:r>
            <a:r>
              <a:rPr lang="ja-JP" altLang="en-US" sz="2400" dirty="0">
                <a:solidFill>
                  <a:srgbClr val="1F1F1F"/>
                </a:solidFill>
                <a:latin typeface="+mj-lt"/>
              </a:rPr>
              <a:t>も数多く用意されている。</a:t>
            </a:r>
            <a:br>
              <a:rPr lang="en-US" altLang="ja-JP" sz="2400" dirty="0">
                <a:solidFill>
                  <a:srgbClr val="1F1F1F"/>
                </a:solidFill>
                <a:latin typeface="+mj-lt"/>
              </a:rPr>
            </a:b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</a:rPr>
              <a:t>例）</a:t>
            </a:r>
            <a:r>
              <a:rPr lang="en-US" altLang="ja-JP" sz="1600" b="0" i="0" dirty="0">
                <a:solidFill>
                  <a:srgbClr val="1F1F1F"/>
                </a:solidFill>
                <a:effectLst/>
                <a:latin typeface="+mj-lt"/>
                <a:hlinkClick r:id="rId4"/>
              </a:rPr>
              <a:t>GOOGLETRANSLATE</a:t>
            </a: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  <a:hlinkClick r:id="rId4"/>
              </a:rPr>
              <a:t>関数</a:t>
            </a: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</a:rPr>
              <a:t>を使うと、</a:t>
            </a:r>
            <a:r>
              <a:rPr lang="en-US" altLang="ja-JP" sz="1600" b="0" i="0" dirty="0">
                <a:solidFill>
                  <a:srgbClr val="1F1F1F"/>
                </a:solidFill>
                <a:effectLst/>
                <a:latin typeface="+mj-lt"/>
              </a:rPr>
              <a:t>Google</a:t>
            </a: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</a:rPr>
              <a:t>翻訳を使って簡単に翻訳ができる。</a:t>
            </a:r>
            <a:br>
              <a:rPr lang="en-US" altLang="ja-JP" sz="1600" b="0" i="0" dirty="0">
                <a:solidFill>
                  <a:srgbClr val="1F1F1F"/>
                </a:solidFill>
                <a:effectLst/>
                <a:latin typeface="+mj-lt"/>
              </a:rPr>
            </a:b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</a:rPr>
              <a:t>　　言語のコードは</a:t>
            </a: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  <a:hlinkClick r:id="rId5"/>
              </a:rPr>
              <a:t>こちら</a:t>
            </a: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</a:rPr>
              <a:t>を参考。</a:t>
            </a:r>
            <a:br>
              <a:rPr lang="en-US" altLang="ja-JP" sz="1600" b="0" i="0" dirty="0">
                <a:solidFill>
                  <a:srgbClr val="1F1F1F"/>
                </a:solidFill>
                <a:effectLst/>
                <a:latin typeface="+mj-lt"/>
              </a:rPr>
            </a:br>
            <a:r>
              <a:rPr lang="ja-JP" altLang="en-US" sz="1600" b="0" i="0" dirty="0">
                <a:solidFill>
                  <a:srgbClr val="1F1F1F"/>
                </a:solidFill>
                <a:effectLst/>
                <a:latin typeface="+mj-lt"/>
              </a:rPr>
              <a:t>　　</a:t>
            </a:r>
            <a:r>
              <a:rPr lang="en-US" altLang="ja-JP" sz="1600" dirty="0">
                <a:solidFill>
                  <a:srgbClr val="1F1F1F"/>
                </a:solidFill>
                <a:latin typeface="+mj-lt"/>
              </a:rPr>
              <a:t>※GOOGLETRANSLATE</a:t>
            </a:r>
            <a:r>
              <a:rPr lang="ja-JP" altLang="en-US" sz="1600" dirty="0">
                <a:solidFill>
                  <a:srgbClr val="1F1F1F"/>
                </a:solidFill>
                <a:latin typeface="+mj-lt"/>
              </a:rPr>
              <a:t>関数は</a:t>
            </a:r>
            <a:r>
              <a:rPr lang="en-US" altLang="ja-JP" sz="1600" dirty="0">
                <a:solidFill>
                  <a:srgbClr val="1F1F1F"/>
                </a:solidFill>
                <a:latin typeface="+mj-lt"/>
              </a:rPr>
              <a:t>Excel</a:t>
            </a:r>
            <a:r>
              <a:rPr lang="ja-JP" altLang="en-US" sz="1600" dirty="0">
                <a:solidFill>
                  <a:srgbClr val="1F1F1F"/>
                </a:solidFill>
                <a:latin typeface="+mj-lt"/>
              </a:rPr>
              <a:t>にはない。</a:t>
            </a:r>
            <a:br>
              <a:rPr lang="en-US" altLang="ja-JP" sz="1600" dirty="0">
                <a:solidFill>
                  <a:srgbClr val="1F1F1F"/>
                </a:solidFill>
                <a:latin typeface="+mj-lt"/>
              </a:rPr>
            </a:br>
            <a:endParaRPr lang="en-US" altLang="ja-JP" sz="1600" dirty="0">
              <a:solidFill>
                <a:srgbClr val="1F1F1F"/>
              </a:solidFill>
              <a:latin typeface="+mj-lt"/>
            </a:endParaRPr>
          </a:p>
          <a:p>
            <a:r>
              <a:rPr lang="ja-JP" altLang="en-US" sz="2400" dirty="0">
                <a:solidFill>
                  <a:srgbClr val="1F1F1F"/>
                </a:solidFill>
                <a:latin typeface="+mj-lt"/>
              </a:rPr>
              <a:t>クラウド上で動くので、外部のサービスとの連携がしやすい。</a:t>
            </a:r>
            <a:br>
              <a:rPr lang="en-US" altLang="ja-JP" sz="2400" dirty="0">
                <a:solidFill>
                  <a:srgbClr val="1F1F1F"/>
                </a:solidFill>
                <a:latin typeface="+mj-lt"/>
              </a:rPr>
            </a:br>
            <a:r>
              <a:rPr lang="ja-JP" altLang="en-US" sz="1600" dirty="0">
                <a:solidFill>
                  <a:srgbClr val="1F1F1F"/>
                </a:solidFill>
                <a:latin typeface="+mj-lt"/>
              </a:rPr>
              <a:t>例）外部のサービスと連携して、</a:t>
            </a:r>
            <a:r>
              <a:rPr lang="en-US" altLang="ja-JP" sz="1600" dirty="0">
                <a:solidFill>
                  <a:srgbClr val="1F1F1F"/>
                </a:solidFill>
                <a:latin typeface="+mj-lt"/>
                <a:hlinkClick r:id="rId6"/>
              </a:rPr>
              <a:t>QR</a:t>
            </a:r>
            <a:r>
              <a:rPr lang="ja-JP" altLang="en-US" sz="1600" dirty="0">
                <a:solidFill>
                  <a:srgbClr val="1F1F1F"/>
                </a:solidFill>
                <a:latin typeface="+mj-lt"/>
                <a:hlinkClick r:id="rId6"/>
              </a:rPr>
              <a:t>コードを一気に作成</a:t>
            </a:r>
            <a:r>
              <a:rPr lang="ja-JP" altLang="en-US" sz="1600" dirty="0">
                <a:solidFill>
                  <a:srgbClr val="1F1F1F"/>
                </a:solidFill>
                <a:latin typeface="+mj-lt"/>
              </a:rPr>
              <a:t>することができる。</a:t>
            </a:r>
            <a:br>
              <a:rPr lang="en-US" altLang="ja-JP" sz="1600" dirty="0">
                <a:solidFill>
                  <a:srgbClr val="1F1F1F"/>
                </a:solidFill>
                <a:latin typeface="+mj-lt"/>
              </a:rPr>
            </a:br>
            <a:r>
              <a:rPr lang="ja-JP" altLang="en-US" sz="1600" dirty="0">
                <a:solidFill>
                  <a:srgbClr val="1F1F1F"/>
                </a:solidFill>
                <a:latin typeface="+mj-lt"/>
              </a:rPr>
              <a:t>　　</a:t>
            </a:r>
            <a:r>
              <a:rPr lang="en-US" altLang="ja-JP" sz="1600" dirty="0">
                <a:solidFill>
                  <a:srgbClr val="1F1F1F"/>
                </a:solidFill>
                <a:latin typeface="+mj-lt"/>
              </a:rPr>
              <a:t>※QR</a:t>
            </a:r>
            <a:r>
              <a:rPr lang="ja-JP" altLang="en-US" sz="1600" dirty="0">
                <a:solidFill>
                  <a:srgbClr val="1F1F1F"/>
                </a:solidFill>
                <a:latin typeface="+mj-lt"/>
              </a:rPr>
              <a:t>コードを作ることはたまにあるので、覚えておくと役に立つかも。</a:t>
            </a:r>
            <a:br>
              <a:rPr lang="en-US" altLang="ja-JP" sz="1600" dirty="0">
                <a:solidFill>
                  <a:srgbClr val="1F1F1F"/>
                </a:solidFill>
                <a:latin typeface="+mj-lt"/>
              </a:rPr>
            </a:br>
            <a:r>
              <a:rPr lang="ja-JP" altLang="en-US" sz="1600" dirty="0">
                <a:solidFill>
                  <a:srgbClr val="1F1F1F"/>
                </a:solidFill>
                <a:latin typeface="+mj-lt"/>
              </a:rPr>
              <a:t>　　</a:t>
            </a:r>
            <a:endParaRPr lang="en-US" altLang="ja-JP" sz="1600" dirty="0">
              <a:solidFill>
                <a:srgbClr val="1F1F1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7839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92A2F1-43A1-DE7C-B468-C6B8A91A8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スライドならでは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6C5B65-FBA4-B24B-15C1-B9EE148A8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Web</a:t>
            </a:r>
            <a:r>
              <a:rPr kumimoji="1" lang="ja-JP" altLang="en-US" sz="2400" dirty="0"/>
              <a:t>サイトへの埋め込み</a:t>
            </a:r>
            <a:br>
              <a:rPr lang="en-US" altLang="ja-JP" sz="2400" dirty="0"/>
            </a:br>
            <a:r>
              <a:rPr lang="ja-JP" altLang="en-US" sz="1600" dirty="0"/>
              <a:t>［ファイル］＞［ウェブに公開］をクリックするとダイアログが開く。</a:t>
            </a:r>
            <a:br>
              <a:rPr lang="en-US" altLang="ja-JP" sz="1600" dirty="0"/>
            </a:br>
            <a:r>
              <a:rPr lang="ja-JP" altLang="en-US" sz="1600" dirty="0"/>
              <a:t>［埋め込む］のタブをクリック。 </a:t>
            </a:r>
            <a:br>
              <a:rPr lang="en-US" altLang="ja-JP" sz="1600" dirty="0"/>
            </a:br>
            <a:r>
              <a:rPr lang="ja-JP" altLang="en-US" sz="1600" dirty="0"/>
              <a:t>表示されている</a:t>
            </a:r>
            <a:r>
              <a:rPr lang="en-US" altLang="ja-JP" sz="1600" dirty="0"/>
              <a:t>HTML</a:t>
            </a:r>
            <a:r>
              <a:rPr lang="ja-JP" altLang="en-US" sz="1600" dirty="0"/>
              <a:t>タグをコピーし、</a:t>
            </a:r>
            <a:br>
              <a:rPr lang="en-US" altLang="ja-JP" sz="1600" dirty="0"/>
            </a:br>
            <a:r>
              <a:rPr lang="en-US" altLang="ja-JP" sz="1600" dirty="0"/>
              <a:t>Web</a:t>
            </a:r>
            <a:r>
              <a:rPr lang="ja-JP" altLang="en-US" sz="1600" dirty="0"/>
              <a:t>サイト上でスライドショーを掲載したい</a:t>
            </a:r>
            <a:r>
              <a:rPr lang="ja-JP" altLang="en-US" sz="1600"/>
              <a:t>箇所に貼り付ける</a:t>
            </a:r>
            <a:r>
              <a:rPr lang="ja-JP" altLang="en-US" sz="1600" dirty="0"/>
              <a:t>。</a:t>
            </a: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999040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ED9505-D77B-FF62-2B5A-C5409EFAF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導入のお話</a:t>
            </a:r>
          </a:p>
        </p:txBody>
      </p:sp>
    </p:spTree>
    <p:extLst>
      <p:ext uri="{BB962C8B-B14F-4D97-AF65-F5344CB8AC3E}">
        <p14:creationId xmlns:p14="http://schemas.microsoft.com/office/powerpoint/2010/main" val="3943605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E5063D-EE0B-601C-B753-CCBCDD615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まずは、</a:t>
            </a:r>
            <a:r>
              <a:rPr kumimoji="1" lang="en-US" altLang="ja-JP" dirty="0"/>
              <a:t>Google</a:t>
            </a:r>
            <a:r>
              <a:rPr kumimoji="1" lang="ja-JP" altLang="en-US" dirty="0"/>
              <a:t>のお話から</a:t>
            </a:r>
            <a:endParaRPr kumimoji="1" lang="ja-JP" altLang="en-US" sz="2400" b="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306E90-20A1-6D55-FAAF-E7070C5A4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0" y="1770434"/>
            <a:ext cx="10298113" cy="5609854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Google</a:t>
            </a:r>
            <a:r>
              <a:rPr kumimoji="1" lang="ja-JP" altLang="en-US" sz="2400" dirty="0"/>
              <a:t>とは、</a:t>
            </a:r>
            <a:r>
              <a:rPr lang="ja-JP" altLang="en-US" sz="2400" dirty="0"/>
              <a:t>インターネット関連のサービスと製品に特化した</a:t>
            </a:r>
            <a:br>
              <a:rPr lang="en-US" altLang="ja-JP" sz="2400" dirty="0"/>
            </a:br>
            <a:r>
              <a:rPr lang="ja-JP" altLang="en-US" sz="2400" dirty="0"/>
              <a:t>アメリカの会社で、</a:t>
            </a:r>
            <a:r>
              <a:rPr lang="en-US" altLang="ja-JP" sz="2400" dirty="0"/>
              <a:t>1988</a:t>
            </a:r>
            <a:r>
              <a:rPr lang="ja-JP" altLang="en-US" sz="2400" dirty="0"/>
              <a:t>年に設立。世界最大手の</a:t>
            </a:r>
            <a:r>
              <a:rPr lang="en-US" altLang="ja-JP" sz="2400" dirty="0"/>
              <a:t>IT</a:t>
            </a:r>
            <a:r>
              <a:rPr lang="ja-JP" altLang="en-US" sz="2400" dirty="0"/>
              <a:t>企業の</a:t>
            </a:r>
            <a:r>
              <a:rPr lang="en-US" altLang="ja-JP" sz="2400" dirty="0"/>
              <a:t>1</a:t>
            </a:r>
            <a:r>
              <a:rPr lang="ja-JP" altLang="en-US" sz="2400" dirty="0"/>
              <a:t>つ。</a:t>
            </a:r>
            <a:endParaRPr lang="en-US" altLang="ja-JP" sz="2400" dirty="0"/>
          </a:p>
          <a:p>
            <a:r>
              <a:rPr lang="en-US" altLang="ja-JP" sz="2400" dirty="0"/>
              <a:t>2024</a:t>
            </a:r>
            <a:r>
              <a:rPr lang="ja-JP" altLang="en-US" sz="2400" dirty="0"/>
              <a:t>年</a:t>
            </a:r>
            <a:r>
              <a:rPr lang="en-US" altLang="ja-JP" sz="2400" dirty="0"/>
              <a:t>8</a:t>
            </a:r>
            <a:r>
              <a:rPr lang="ja-JP" altLang="en-US" sz="2400" dirty="0"/>
              <a:t>月、</a:t>
            </a:r>
            <a:r>
              <a:rPr kumimoji="1" lang="ja-JP" altLang="en-US" sz="2400" dirty="0"/>
              <a:t>全検索エンジンのうち、「</a:t>
            </a:r>
            <a:r>
              <a:rPr kumimoji="1" lang="en-US" altLang="ja-JP" sz="2400" dirty="0">
                <a:hlinkClick r:id="rId2"/>
              </a:rPr>
              <a:t>Google</a:t>
            </a:r>
            <a:r>
              <a:rPr kumimoji="1" lang="ja-JP" altLang="en-US" sz="2400" dirty="0"/>
              <a:t>」の利用率</a:t>
            </a:r>
            <a:r>
              <a:rPr lang="ja-JP" altLang="en-US" sz="2400" dirty="0"/>
              <a:t>は、</a:t>
            </a:r>
            <a:br>
              <a:rPr lang="en-US" altLang="ja-JP" sz="2400" dirty="0"/>
            </a:br>
            <a:r>
              <a:rPr lang="ja-JP" altLang="en-US" sz="2400" dirty="0">
                <a:hlinkClick r:id="rId3"/>
              </a:rPr>
              <a:t>日本で</a:t>
            </a:r>
            <a:r>
              <a:rPr lang="en-US" altLang="ja-JP" sz="2400" dirty="0">
                <a:hlinkClick r:id="rId3"/>
              </a:rPr>
              <a:t>80.25%</a:t>
            </a:r>
            <a:r>
              <a:rPr lang="en-US" altLang="ja-JP" sz="2400" dirty="0"/>
              <a:t>(1</a:t>
            </a:r>
            <a:r>
              <a:rPr lang="ja-JP" altLang="en-US" sz="2400" dirty="0"/>
              <a:t>位</a:t>
            </a:r>
            <a:r>
              <a:rPr lang="en-US" altLang="ja-JP" sz="2400" dirty="0"/>
              <a:t>)</a:t>
            </a:r>
            <a:r>
              <a:rPr lang="ja-JP" altLang="en-US" sz="2400" dirty="0"/>
              <a:t>、</a:t>
            </a:r>
            <a:r>
              <a:rPr lang="ja-JP" altLang="en-US" sz="2400" dirty="0">
                <a:hlinkClick r:id="rId4"/>
              </a:rPr>
              <a:t>世界で</a:t>
            </a:r>
            <a:r>
              <a:rPr lang="en-US" altLang="ja-JP" sz="2400" dirty="0">
                <a:hlinkClick r:id="rId4"/>
              </a:rPr>
              <a:t>90.5%</a:t>
            </a:r>
            <a:r>
              <a:rPr lang="en-US" altLang="ja-JP" sz="2400" dirty="0"/>
              <a:t>(1</a:t>
            </a:r>
            <a:r>
              <a:rPr lang="ja-JP" altLang="en-US" sz="2400" dirty="0"/>
              <a:t>位</a:t>
            </a:r>
            <a:r>
              <a:rPr lang="en-US" altLang="ja-JP" sz="2400" dirty="0"/>
              <a:t>)</a:t>
            </a:r>
            <a:r>
              <a:rPr lang="ja-JP" altLang="en-US" sz="2400" dirty="0"/>
              <a:t>。</a:t>
            </a:r>
            <a:endParaRPr lang="en-US" altLang="ja-JP" sz="2400" dirty="0"/>
          </a:p>
          <a:p>
            <a:r>
              <a:rPr lang="en-US" altLang="ja-JP" sz="2400" dirty="0"/>
              <a:t>2024</a:t>
            </a:r>
            <a:r>
              <a:rPr lang="ja-JP" altLang="en-US" sz="2400" dirty="0"/>
              <a:t>年</a:t>
            </a:r>
            <a:r>
              <a:rPr lang="en-US" altLang="ja-JP" sz="2400" dirty="0"/>
              <a:t>8</a:t>
            </a:r>
            <a:r>
              <a:rPr lang="ja-JP" altLang="en-US" sz="2400" dirty="0"/>
              <a:t>月、</a:t>
            </a:r>
            <a:r>
              <a:rPr kumimoji="1" lang="ja-JP" altLang="en-US" sz="2400" dirty="0"/>
              <a:t>全ブラウザのうち、「</a:t>
            </a:r>
            <a:r>
              <a:rPr kumimoji="1" lang="en-US" altLang="ja-JP" sz="2400" dirty="0">
                <a:hlinkClick r:id="rId5"/>
              </a:rPr>
              <a:t>Google </a:t>
            </a:r>
            <a:r>
              <a:rPr kumimoji="1" lang="en-US" altLang="ja-JP" sz="2400" dirty="0" err="1">
                <a:hlinkClick r:id="rId5"/>
              </a:rPr>
              <a:t>Chome</a:t>
            </a:r>
            <a:r>
              <a:rPr kumimoji="1" lang="ja-JP" altLang="en-US" sz="2400" dirty="0"/>
              <a:t>」の利用率</a:t>
            </a:r>
            <a:r>
              <a:rPr lang="ja-JP" altLang="en-US" sz="2400" dirty="0"/>
              <a:t>は、</a:t>
            </a:r>
            <a:br>
              <a:rPr lang="en-US" altLang="ja-JP" sz="2400" dirty="0"/>
            </a:br>
            <a:r>
              <a:rPr lang="ja-JP" altLang="en-US" sz="2400" dirty="0">
                <a:hlinkClick r:id="rId6"/>
              </a:rPr>
              <a:t>日本で</a:t>
            </a:r>
            <a:r>
              <a:rPr lang="en-US" altLang="ja-JP" sz="2400" dirty="0">
                <a:hlinkClick r:id="rId6"/>
              </a:rPr>
              <a:t>56.43%</a:t>
            </a:r>
            <a:r>
              <a:rPr lang="en-US" altLang="ja-JP" sz="2400" dirty="0"/>
              <a:t>(1</a:t>
            </a:r>
            <a:r>
              <a:rPr lang="ja-JP" altLang="en-US" sz="2400" dirty="0"/>
              <a:t>位</a:t>
            </a:r>
            <a:r>
              <a:rPr lang="en-US" altLang="ja-JP" sz="2400" dirty="0"/>
              <a:t>)</a:t>
            </a:r>
            <a:r>
              <a:rPr lang="ja-JP" altLang="en-US" sz="2400" dirty="0"/>
              <a:t>、</a:t>
            </a:r>
            <a:r>
              <a:rPr lang="ja-JP" altLang="en-US" sz="2400" dirty="0">
                <a:hlinkClick r:id="rId7"/>
              </a:rPr>
              <a:t>世界で</a:t>
            </a:r>
            <a:r>
              <a:rPr lang="en-US" altLang="ja-JP" sz="2400" dirty="0">
                <a:hlinkClick r:id="rId7"/>
              </a:rPr>
              <a:t>65.2%</a:t>
            </a:r>
            <a:r>
              <a:rPr lang="en-US" altLang="ja-JP" sz="2400" dirty="0"/>
              <a:t>(1</a:t>
            </a:r>
            <a:r>
              <a:rPr lang="ja-JP" altLang="en-US" sz="2400" dirty="0"/>
              <a:t>位</a:t>
            </a:r>
            <a:r>
              <a:rPr lang="en-US" altLang="ja-JP" sz="2400" dirty="0"/>
              <a:t>)</a:t>
            </a:r>
            <a:r>
              <a:rPr lang="ja-JP" altLang="en-US" sz="2400" dirty="0"/>
              <a:t>。</a:t>
            </a:r>
            <a:endParaRPr lang="en-US" altLang="ja-JP" sz="2400" dirty="0"/>
          </a:p>
          <a:p>
            <a:r>
              <a:rPr lang="ja-JP" altLang="en-US" sz="2400" dirty="0"/>
              <a:t>検索については</a:t>
            </a:r>
            <a:r>
              <a:rPr lang="en-US" altLang="ja-JP" sz="2400" dirty="0"/>
              <a:t>SEO(</a:t>
            </a:r>
            <a:r>
              <a:rPr lang="ja-JP" altLang="en-US" sz="2400" dirty="0"/>
              <a:t>検索エンジン最適化</a:t>
            </a:r>
            <a:r>
              <a:rPr lang="en-US" altLang="ja-JP" sz="2400" dirty="0"/>
              <a:t>)</a:t>
            </a:r>
            <a:r>
              <a:rPr lang="ja-JP" altLang="en-US" sz="2400" dirty="0"/>
              <a:t>対策が、</a:t>
            </a:r>
            <a:br>
              <a:rPr lang="en-US" altLang="ja-JP" sz="2400" dirty="0"/>
            </a:br>
            <a:r>
              <a:rPr lang="ja-JP" altLang="en-US" sz="2400" dirty="0"/>
              <a:t>表示についてはブラウザが関わってくるため、</a:t>
            </a:r>
            <a:br>
              <a:rPr lang="en-US" altLang="ja-JP" sz="2400" dirty="0"/>
            </a:br>
            <a:r>
              <a:rPr lang="en-US" altLang="ja-JP" sz="2400" dirty="0"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</a:rPr>
              <a:t>Web</a:t>
            </a:r>
            <a:r>
              <a:rPr lang="ja-JP" altLang="en-US" sz="2400" dirty="0"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</a:rPr>
              <a:t>に関して何かやろうとしたら、</a:t>
            </a:r>
            <a:r>
              <a:rPr lang="en-US" altLang="ja-JP" sz="2400" dirty="0"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</a:rPr>
              <a:t>Google</a:t>
            </a:r>
            <a:r>
              <a:rPr lang="ja-JP" altLang="en-US" sz="2400" dirty="0"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</a:rPr>
              <a:t>を避けて通れない！</a:t>
            </a:r>
            <a:endParaRPr lang="en-US" altLang="ja-JP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66588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ED9505-D77B-FF62-2B5A-C5409EFAF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検索</a:t>
            </a:r>
          </a:p>
        </p:txBody>
      </p:sp>
    </p:spTree>
    <p:extLst>
      <p:ext uri="{BB962C8B-B14F-4D97-AF65-F5344CB8AC3E}">
        <p14:creationId xmlns:p14="http://schemas.microsoft.com/office/powerpoint/2010/main" val="230837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BE006DA-8B01-33DF-38A7-C3D85E30267D}"/>
              </a:ext>
            </a:extLst>
          </p:cNvPr>
          <p:cNvSpPr/>
          <p:nvPr/>
        </p:nvSpPr>
        <p:spPr>
          <a:xfrm>
            <a:off x="203777" y="3581400"/>
            <a:ext cx="10298113" cy="3798888"/>
          </a:xfrm>
          <a:prstGeom prst="rect">
            <a:avLst/>
          </a:prstGeom>
          <a:solidFill>
            <a:srgbClr val="E7F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5BBB7D-7FBE-C4F4-63B8-47C768B9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検索のやり方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74D7058-CC34-298D-4E58-F419F4CC5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0" y="1770433"/>
            <a:ext cx="10298113" cy="181096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kumimoji="1" lang="en-US" altLang="ja-JP" sz="2400" dirty="0">
                <a:hlinkClick r:id="rId2"/>
              </a:rPr>
              <a:t>Google</a:t>
            </a:r>
            <a:r>
              <a:rPr kumimoji="1" lang="ja-JP" altLang="en-US" sz="2400" dirty="0">
                <a:hlinkClick r:id="rId2"/>
              </a:rPr>
              <a:t>のページ</a:t>
            </a:r>
            <a:r>
              <a:rPr kumimoji="1" lang="ja-JP" altLang="en-US" sz="2400" dirty="0"/>
              <a:t>に行って、検索窓に調べたいキーワードを入力。</a:t>
            </a:r>
            <a:endParaRPr kumimoji="1" lang="en-US" altLang="ja-JP" sz="2400" dirty="0"/>
          </a:p>
          <a:p>
            <a:pPr marL="457200" indent="-457200">
              <a:buFont typeface="+mj-lt"/>
              <a:buAutoNum type="arabicPeriod"/>
            </a:pPr>
            <a:r>
              <a:rPr lang="ja-JP" altLang="en-US" sz="2400" dirty="0"/>
              <a:t>「</a:t>
            </a:r>
            <a:r>
              <a:rPr lang="en-US" altLang="ja-JP" sz="2400" dirty="0"/>
              <a:t>Google</a:t>
            </a:r>
            <a:r>
              <a:rPr lang="ja-JP" altLang="en-US" sz="2400" dirty="0"/>
              <a:t>検索」を押すと、検索結果の一覧に飛ぶ。</a:t>
            </a:r>
            <a:br>
              <a:rPr lang="en-US" altLang="ja-JP" sz="2400" dirty="0"/>
            </a:br>
            <a:r>
              <a:rPr lang="ja-JP" altLang="en-US" sz="2400" dirty="0"/>
              <a:t>「</a:t>
            </a:r>
            <a:r>
              <a:rPr lang="en-US" altLang="ja-JP" sz="2400" dirty="0"/>
              <a:t>I'm Feeling Lucky</a:t>
            </a:r>
            <a:r>
              <a:rPr lang="ja-JP" altLang="en-US" sz="2400" dirty="0"/>
              <a:t>」を押すと、検索順位第１位のページに飛ぶ。</a:t>
            </a:r>
            <a:endParaRPr kumimoji="1" lang="ja-JP" altLang="en-US" sz="2400" dirty="0"/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4EC802F2-5F0B-1EED-576E-0CA525EF3932}"/>
              </a:ext>
            </a:extLst>
          </p:cNvPr>
          <p:cNvSpPr txBox="1">
            <a:spLocks/>
          </p:cNvSpPr>
          <p:nvPr/>
        </p:nvSpPr>
        <p:spPr>
          <a:xfrm>
            <a:off x="196850" y="3581400"/>
            <a:ext cx="10298113" cy="37988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1986" indent="-251986" algn="l" defTabSz="1007943" rtl="0" eaLnBrk="1" latinLnBrk="0" hangingPunct="1">
              <a:lnSpc>
                <a:spcPct val="15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kumimoji="1" sz="40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32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24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6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8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>
              <a:buNone/>
            </a:pPr>
            <a:r>
              <a:rPr lang="en-US" altLang="ja-JP" sz="2400" dirty="0"/>
              <a:t>※</a:t>
            </a:r>
            <a:r>
              <a:rPr lang="ja-JP" altLang="en-US" sz="2400" dirty="0"/>
              <a:t>このような検索結果で、上位に表示されるように頑張ることを、　</a:t>
            </a:r>
            <a:br>
              <a:rPr lang="en-US" altLang="ja-JP" sz="2400" dirty="0"/>
            </a:br>
            <a:r>
              <a:rPr lang="ja-JP" altLang="en-US" sz="2400" dirty="0"/>
              <a:t>　</a:t>
            </a:r>
            <a:r>
              <a:rPr lang="ja-JP" altLang="en-US" sz="2400" dirty="0">
                <a:highlight>
                  <a:srgbClr val="FFFF00"/>
                </a:highlight>
              </a:rPr>
              <a:t>「</a:t>
            </a:r>
            <a:r>
              <a:rPr lang="en-US" altLang="ja-JP" sz="2400" dirty="0">
                <a:highlight>
                  <a:srgbClr val="FFFF00"/>
                </a:highlight>
              </a:rPr>
              <a:t>SEO</a:t>
            </a:r>
            <a:r>
              <a:rPr lang="ja-JP" altLang="en-US" sz="2400" dirty="0">
                <a:highlight>
                  <a:srgbClr val="FFFF00"/>
                </a:highlight>
              </a:rPr>
              <a:t> </a:t>
            </a:r>
            <a:r>
              <a:rPr lang="en-US" altLang="ja-JP" sz="2400" dirty="0">
                <a:highlight>
                  <a:srgbClr val="FFFF00"/>
                </a:highlight>
              </a:rPr>
              <a:t>(Search Engine Optimization</a:t>
            </a:r>
            <a:r>
              <a:rPr lang="ja-JP" altLang="en-US" sz="2400" dirty="0">
                <a:highlight>
                  <a:srgbClr val="FFFF00"/>
                </a:highlight>
              </a:rPr>
              <a:t>の頭文字</a:t>
            </a:r>
            <a:r>
              <a:rPr lang="en-US" altLang="ja-JP" sz="2400" dirty="0">
                <a:highlight>
                  <a:srgbClr val="FFFF00"/>
                </a:highlight>
              </a:rPr>
              <a:t>)</a:t>
            </a:r>
            <a:r>
              <a:rPr lang="ja-JP" altLang="en-US" sz="2400" dirty="0">
                <a:highlight>
                  <a:srgbClr val="FFFF00"/>
                </a:highlight>
              </a:rPr>
              <a:t>対策」</a:t>
            </a:r>
            <a:r>
              <a:rPr lang="ja-JP" altLang="en-US" sz="2400" dirty="0"/>
              <a:t>と言う。</a:t>
            </a:r>
            <a:endParaRPr lang="en-US" altLang="ja-JP" sz="2400" dirty="0"/>
          </a:p>
          <a:p>
            <a:pPr marL="0" indent="-457200">
              <a:buNone/>
            </a:pPr>
            <a:r>
              <a:rPr lang="en-US" altLang="ja-JP" sz="2400" dirty="0"/>
              <a:t>※</a:t>
            </a:r>
            <a:r>
              <a:rPr lang="en-US" altLang="ja-JP" sz="2400" u="sng" dirty="0"/>
              <a:t>SEO</a:t>
            </a:r>
            <a:r>
              <a:rPr lang="ja-JP" altLang="en-US" sz="2400" u="sng" dirty="0"/>
              <a:t>の評価方法は日々変わる。</a:t>
            </a:r>
            <a:r>
              <a:rPr lang="ja-JP" altLang="en-US" sz="2400" dirty="0"/>
              <a:t>「これだけをやれば</a:t>
            </a:r>
            <a:r>
              <a:rPr lang="en-US" altLang="ja-JP" sz="2400" dirty="0"/>
              <a:t>OK</a:t>
            </a:r>
            <a:r>
              <a:rPr lang="ja-JP" altLang="en-US" sz="2400" dirty="0"/>
              <a:t>！」は無い。</a:t>
            </a:r>
            <a:br>
              <a:rPr lang="en-US" altLang="ja-JP" sz="2400" dirty="0"/>
            </a:br>
            <a:r>
              <a:rPr lang="ja-JP" altLang="en-US" sz="2400" dirty="0"/>
              <a:t>　唯一変わらないのは「ルール通りにきちんと作ってあるか」だけ。</a:t>
            </a:r>
            <a:endParaRPr lang="en-US" altLang="ja-JP" sz="2400" dirty="0"/>
          </a:p>
          <a:p>
            <a:pPr marL="0" indent="-457200">
              <a:buNone/>
            </a:pPr>
            <a:r>
              <a:rPr lang="en-US" altLang="ja-JP" sz="2400" dirty="0"/>
              <a:t>※</a:t>
            </a:r>
            <a:r>
              <a:rPr lang="ja-JP" altLang="en-US" sz="2400" dirty="0"/>
              <a:t>誰も検索しない語句で上位でも意味がない！</a:t>
            </a:r>
            <a:br>
              <a:rPr lang="en-US" altLang="ja-JP" sz="2400" dirty="0"/>
            </a:br>
            <a:r>
              <a:rPr lang="ja-JP" altLang="en-US" sz="2400" dirty="0"/>
              <a:t>　検索は上位でも、人がすぐ離脱すると意味がない！</a:t>
            </a:r>
          </a:p>
        </p:txBody>
      </p:sp>
    </p:spTree>
    <p:extLst>
      <p:ext uri="{BB962C8B-B14F-4D97-AF65-F5344CB8AC3E}">
        <p14:creationId xmlns:p14="http://schemas.microsoft.com/office/powerpoint/2010/main" val="3708251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A7D7762-978F-838F-F4CA-9B482BAE3A2E}"/>
              </a:ext>
            </a:extLst>
          </p:cNvPr>
          <p:cNvSpPr/>
          <p:nvPr/>
        </p:nvSpPr>
        <p:spPr>
          <a:xfrm>
            <a:off x="201030" y="1621277"/>
            <a:ext cx="3337225" cy="5752379"/>
          </a:xfrm>
          <a:prstGeom prst="rect">
            <a:avLst/>
          </a:prstGeom>
          <a:solidFill>
            <a:srgbClr val="E7F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EA7138A-0BDA-7892-6548-0E5EB028EEEB}"/>
              </a:ext>
            </a:extLst>
          </p:cNvPr>
          <p:cNvSpPr/>
          <p:nvPr/>
        </p:nvSpPr>
        <p:spPr>
          <a:xfrm>
            <a:off x="7156365" y="1627909"/>
            <a:ext cx="3337225" cy="5752379"/>
          </a:xfrm>
          <a:prstGeom prst="rect">
            <a:avLst/>
          </a:prstGeom>
          <a:solidFill>
            <a:srgbClr val="E7F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EA365C1-BF4C-8382-5EC8-5BCBF00EAE79}"/>
              </a:ext>
            </a:extLst>
          </p:cNvPr>
          <p:cNvSpPr/>
          <p:nvPr/>
        </p:nvSpPr>
        <p:spPr>
          <a:xfrm>
            <a:off x="3679385" y="1627909"/>
            <a:ext cx="3337225" cy="5752379"/>
          </a:xfrm>
          <a:prstGeom prst="rect">
            <a:avLst/>
          </a:prstGeom>
          <a:solidFill>
            <a:srgbClr val="E7F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5BBB7D-7FBE-C4F4-63B8-47C768B9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検索の小技①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74D7058-CC34-298D-4E58-F419F4CC5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926" y="1770434"/>
            <a:ext cx="3096000" cy="1800708"/>
          </a:xfrm>
        </p:spPr>
        <p:txBody>
          <a:bodyPr>
            <a:normAutofit/>
          </a:bodyPr>
          <a:lstStyle/>
          <a:p>
            <a:pPr marL="0" indent="0">
              <a:spcBef>
                <a:spcPts val="3600"/>
              </a:spcBef>
              <a:buNone/>
            </a:pPr>
            <a:r>
              <a:rPr kumimoji="1" lang="en-US" altLang="ja-JP" sz="2400" u="sng" dirty="0"/>
              <a:t>AND</a:t>
            </a:r>
            <a:r>
              <a:rPr kumimoji="1" lang="ja-JP" altLang="en-US" sz="2400" u="sng" dirty="0"/>
              <a:t>検索</a:t>
            </a:r>
            <a:br>
              <a:rPr kumimoji="1" lang="en-US" altLang="ja-JP" sz="2400" dirty="0"/>
            </a:br>
            <a:r>
              <a:rPr kumimoji="1" lang="ja-JP" altLang="en-US" sz="1600" dirty="0"/>
              <a:t>単語の間に</a:t>
            </a:r>
            <a:r>
              <a:rPr kumimoji="1" lang="en-US" altLang="ja-JP" sz="1600" dirty="0"/>
              <a:t>[</a:t>
            </a:r>
            <a:r>
              <a:rPr kumimoji="1" lang="ja-JP" altLang="en-US" sz="1600" dirty="0"/>
              <a:t>空白</a:t>
            </a:r>
            <a:r>
              <a:rPr kumimoji="1" lang="en-US" altLang="ja-JP" sz="1600" dirty="0"/>
              <a:t>]</a:t>
            </a:r>
            <a:r>
              <a:rPr kumimoji="1" lang="ja-JP" altLang="en-US" sz="1600" dirty="0"/>
              <a:t>又は</a:t>
            </a:r>
            <a:r>
              <a:rPr lang="en-US" altLang="ja-JP" sz="1600" dirty="0"/>
              <a:t>[</a:t>
            </a:r>
            <a:r>
              <a:rPr lang="en-US" altLang="ja-JP" sz="1600" dirty="0">
                <a:highlight>
                  <a:srgbClr val="C0C0C0"/>
                </a:highlight>
              </a:rPr>
              <a:t> </a:t>
            </a:r>
            <a:r>
              <a:rPr lang="en-US" altLang="ja-JP" sz="1600" dirty="0"/>
              <a:t>AND</a:t>
            </a:r>
            <a:r>
              <a:rPr lang="en-US" altLang="ja-JP" sz="1600" dirty="0">
                <a:highlight>
                  <a:srgbClr val="C0C0C0"/>
                </a:highlight>
              </a:rPr>
              <a:t> </a:t>
            </a:r>
            <a:r>
              <a:rPr lang="en-US" altLang="ja-JP" sz="1600" dirty="0"/>
              <a:t>]</a:t>
            </a:r>
            <a:r>
              <a:rPr lang="ja-JP" altLang="en-US" sz="1600" dirty="0"/>
              <a:t>。</a:t>
            </a:r>
            <a:br>
              <a:rPr kumimoji="1" lang="en-US" altLang="ja-JP" sz="1600" dirty="0"/>
            </a:br>
            <a:r>
              <a:rPr lang="ja-JP" altLang="en-US" sz="1600" dirty="0"/>
              <a:t>両方を含む</a:t>
            </a:r>
            <a:r>
              <a:rPr lang="en-US" altLang="ja-JP" sz="1600" dirty="0"/>
              <a:t>Web</a:t>
            </a:r>
            <a:r>
              <a:rPr lang="ja-JP" altLang="en-US" sz="1600" dirty="0"/>
              <a:t>ページを検索。</a:t>
            </a:r>
            <a:endParaRPr kumimoji="1" lang="ja-JP" altLang="en-US" sz="1600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1EA4D61-9366-F490-4058-CBCD9D12D6F0}"/>
              </a:ext>
            </a:extLst>
          </p:cNvPr>
          <p:cNvGrpSpPr/>
          <p:nvPr/>
        </p:nvGrpSpPr>
        <p:grpSpPr>
          <a:xfrm>
            <a:off x="635871" y="3555505"/>
            <a:ext cx="2473037" cy="1551711"/>
            <a:chOff x="6191826" y="1569837"/>
            <a:chExt cx="2473037" cy="1551711"/>
          </a:xfrm>
        </p:grpSpPr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C286E94C-6FD0-FB48-47D6-C5051D67B387}"/>
                </a:ext>
              </a:extLst>
            </p:cNvPr>
            <p:cNvSpPr/>
            <p:nvPr/>
          </p:nvSpPr>
          <p:spPr>
            <a:xfrm>
              <a:off x="7113153" y="1724517"/>
              <a:ext cx="630383" cy="1242353"/>
            </a:xfrm>
            <a:custGeom>
              <a:avLst/>
              <a:gdLst>
                <a:gd name="connsiteX0" fmla="*/ 315191 w 630383"/>
                <a:gd name="connsiteY0" fmla="*/ 0 h 1242353"/>
                <a:gd name="connsiteX1" fmla="*/ 403140 w 630383"/>
                <a:gd name="connsiteY1" fmla="*/ 72565 h 1242353"/>
                <a:gd name="connsiteX2" fmla="*/ 630383 w 630383"/>
                <a:gd name="connsiteY2" fmla="*/ 621177 h 1242353"/>
                <a:gd name="connsiteX3" fmla="*/ 403140 w 630383"/>
                <a:gd name="connsiteY3" fmla="*/ 1169789 h 1242353"/>
                <a:gd name="connsiteX4" fmla="*/ 315192 w 630383"/>
                <a:gd name="connsiteY4" fmla="*/ 1242353 h 1242353"/>
                <a:gd name="connsiteX5" fmla="*/ 227243 w 630383"/>
                <a:gd name="connsiteY5" fmla="*/ 1169788 h 1242353"/>
                <a:gd name="connsiteX6" fmla="*/ 0 w 630383"/>
                <a:gd name="connsiteY6" fmla="*/ 621176 h 1242353"/>
                <a:gd name="connsiteX7" fmla="*/ 227243 w 630383"/>
                <a:gd name="connsiteY7" fmla="*/ 72564 h 1242353"/>
                <a:gd name="connsiteX8" fmla="*/ 315191 w 630383"/>
                <a:gd name="connsiteY8" fmla="*/ 0 h 124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383" h="1242353">
                  <a:moveTo>
                    <a:pt x="315191" y="0"/>
                  </a:moveTo>
                  <a:lnTo>
                    <a:pt x="403140" y="72565"/>
                  </a:lnTo>
                  <a:cubicBezTo>
                    <a:pt x="543543" y="212967"/>
                    <a:pt x="630383" y="406931"/>
                    <a:pt x="630383" y="621177"/>
                  </a:cubicBezTo>
                  <a:cubicBezTo>
                    <a:pt x="630383" y="835424"/>
                    <a:pt x="543543" y="1029387"/>
                    <a:pt x="403140" y="1169789"/>
                  </a:cubicBezTo>
                  <a:lnTo>
                    <a:pt x="315192" y="1242353"/>
                  </a:lnTo>
                  <a:lnTo>
                    <a:pt x="227243" y="1169788"/>
                  </a:lnTo>
                  <a:cubicBezTo>
                    <a:pt x="86841" y="1029386"/>
                    <a:pt x="0" y="835423"/>
                    <a:pt x="0" y="621176"/>
                  </a:cubicBezTo>
                  <a:cubicBezTo>
                    <a:pt x="0" y="406930"/>
                    <a:pt x="86841" y="212966"/>
                    <a:pt x="227243" y="72564"/>
                  </a:cubicBezTo>
                  <a:lnTo>
                    <a:pt x="315191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3C911F39-CA89-673F-E82A-D0A0ECF51DB0}"/>
                </a:ext>
              </a:extLst>
            </p:cNvPr>
            <p:cNvSpPr/>
            <p:nvPr/>
          </p:nvSpPr>
          <p:spPr>
            <a:xfrm>
              <a:off x="7428344" y="1569837"/>
              <a:ext cx="1236519" cy="1551710"/>
            </a:xfrm>
            <a:custGeom>
              <a:avLst/>
              <a:gdLst>
                <a:gd name="connsiteX0" fmla="*/ 460664 w 1236519"/>
                <a:gd name="connsiteY0" fmla="*/ 0 h 1551710"/>
                <a:gd name="connsiteX1" fmla="*/ 1236519 w 1236519"/>
                <a:gd name="connsiteY1" fmla="*/ 775855 h 1551710"/>
                <a:gd name="connsiteX2" fmla="*/ 460664 w 1236519"/>
                <a:gd name="connsiteY2" fmla="*/ 1551710 h 1551710"/>
                <a:gd name="connsiteX3" fmla="*/ 26876 w 1236519"/>
                <a:gd name="connsiteY3" fmla="*/ 1419206 h 1551710"/>
                <a:gd name="connsiteX4" fmla="*/ 1 w 1236519"/>
                <a:gd name="connsiteY4" fmla="*/ 1397032 h 1551710"/>
                <a:gd name="connsiteX5" fmla="*/ 87949 w 1236519"/>
                <a:gd name="connsiteY5" fmla="*/ 1324468 h 1551710"/>
                <a:gd name="connsiteX6" fmla="*/ 315192 w 1236519"/>
                <a:gd name="connsiteY6" fmla="*/ 775856 h 1551710"/>
                <a:gd name="connsiteX7" fmla="*/ 87949 w 1236519"/>
                <a:gd name="connsiteY7" fmla="*/ 227244 h 1551710"/>
                <a:gd name="connsiteX8" fmla="*/ 0 w 1236519"/>
                <a:gd name="connsiteY8" fmla="*/ 154679 h 1551710"/>
                <a:gd name="connsiteX9" fmla="*/ 26876 w 1236519"/>
                <a:gd name="connsiteY9" fmla="*/ 132504 h 1551710"/>
                <a:gd name="connsiteX10" fmla="*/ 460664 w 1236519"/>
                <a:gd name="connsiteY10" fmla="*/ 0 h 155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6519" h="1551710">
                  <a:moveTo>
                    <a:pt x="460664" y="0"/>
                  </a:moveTo>
                  <a:cubicBezTo>
                    <a:pt x="889157" y="0"/>
                    <a:pt x="1236519" y="347362"/>
                    <a:pt x="1236519" y="775855"/>
                  </a:cubicBezTo>
                  <a:cubicBezTo>
                    <a:pt x="1236519" y="1204348"/>
                    <a:pt x="889157" y="1551710"/>
                    <a:pt x="460664" y="1551710"/>
                  </a:cubicBezTo>
                  <a:cubicBezTo>
                    <a:pt x="299979" y="1551710"/>
                    <a:pt x="150704" y="1502862"/>
                    <a:pt x="26876" y="1419206"/>
                  </a:cubicBezTo>
                  <a:lnTo>
                    <a:pt x="1" y="1397032"/>
                  </a:lnTo>
                  <a:lnTo>
                    <a:pt x="87949" y="1324468"/>
                  </a:lnTo>
                  <a:cubicBezTo>
                    <a:pt x="228352" y="1184066"/>
                    <a:pt x="315192" y="990103"/>
                    <a:pt x="315192" y="775856"/>
                  </a:cubicBezTo>
                  <a:cubicBezTo>
                    <a:pt x="315192" y="561610"/>
                    <a:pt x="228352" y="367646"/>
                    <a:pt x="87949" y="227244"/>
                  </a:cubicBezTo>
                  <a:lnTo>
                    <a:pt x="0" y="154679"/>
                  </a:lnTo>
                  <a:lnTo>
                    <a:pt x="26876" y="132504"/>
                  </a:lnTo>
                  <a:cubicBezTo>
                    <a:pt x="150704" y="48848"/>
                    <a:pt x="299979" y="0"/>
                    <a:pt x="460664" y="0"/>
                  </a:cubicBezTo>
                  <a:close/>
                </a:path>
              </a:pathLst>
            </a:custGeom>
            <a:solidFill>
              <a:schemeClr val="bg1"/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5229C71B-EABA-4464-6D2D-4DDE1F496FBD}"/>
                </a:ext>
              </a:extLst>
            </p:cNvPr>
            <p:cNvSpPr/>
            <p:nvPr/>
          </p:nvSpPr>
          <p:spPr>
            <a:xfrm>
              <a:off x="6191826" y="1569838"/>
              <a:ext cx="1236519" cy="1551710"/>
            </a:xfrm>
            <a:custGeom>
              <a:avLst/>
              <a:gdLst>
                <a:gd name="connsiteX0" fmla="*/ 775855 w 1236519"/>
                <a:gd name="connsiteY0" fmla="*/ 0 h 1551710"/>
                <a:gd name="connsiteX1" fmla="*/ 1209643 w 1236519"/>
                <a:gd name="connsiteY1" fmla="*/ 132504 h 1551710"/>
                <a:gd name="connsiteX2" fmla="*/ 1236518 w 1236519"/>
                <a:gd name="connsiteY2" fmla="*/ 154678 h 1551710"/>
                <a:gd name="connsiteX3" fmla="*/ 1148570 w 1236519"/>
                <a:gd name="connsiteY3" fmla="*/ 227242 h 1551710"/>
                <a:gd name="connsiteX4" fmla="*/ 921327 w 1236519"/>
                <a:gd name="connsiteY4" fmla="*/ 775854 h 1551710"/>
                <a:gd name="connsiteX5" fmla="*/ 1148570 w 1236519"/>
                <a:gd name="connsiteY5" fmla="*/ 1324466 h 1551710"/>
                <a:gd name="connsiteX6" fmla="*/ 1236519 w 1236519"/>
                <a:gd name="connsiteY6" fmla="*/ 1397031 h 1551710"/>
                <a:gd name="connsiteX7" fmla="*/ 1209643 w 1236519"/>
                <a:gd name="connsiteY7" fmla="*/ 1419206 h 1551710"/>
                <a:gd name="connsiteX8" fmla="*/ 775855 w 1236519"/>
                <a:gd name="connsiteY8" fmla="*/ 1551710 h 1551710"/>
                <a:gd name="connsiteX9" fmla="*/ 0 w 1236519"/>
                <a:gd name="connsiteY9" fmla="*/ 775855 h 1551710"/>
                <a:gd name="connsiteX10" fmla="*/ 775855 w 1236519"/>
                <a:gd name="connsiteY10" fmla="*/ 0 h 155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6519" h="1551710">
                  <a:moveTo>
                    <a:pt x="775855" y="0"/>
                  </a:moveTo>
                  <a:cubicBezTo>
                    <a:pt x="936540" y="0"/>
                    <a:pt x="1085816" y="48848"/>
                    <a:pt x="1209643" y="132504"/>
                  </a:cubicBezTo>
                  <a:lnTo>
                    <a:pt x="1236518" y="154678"/>
                  </a:lnTo>
                  <a:lnTo>
                    <a:pt x="1148570" y="227242"/>
                  </a:lnTo>
                  <a:cubicBezTo>
                    <a:pt x="1008168" y="367644"/>
                    <a:pt x="921327" y="561608"/>
                    <a:pt x="921327" y="775854"/>
                  </a:cubicBezTo>
                  <a:cubicBezTo>
                    <a:pt x="921327" y="990101"/>
                    <a:pt x="1008168" y="1184064"/>
                    <a:pt x="1148570" y="1324466"/>
                  </a:cubicBezTo>
                  <a:lnTo>
                    <a:pt x="1236519" y="1397031"/>
                  </a:lnTo>
                  <a:lnTo>
                    <a:pt x="1209643" y="1419206"/>
                  </a:lnTo>
                  <a:cubicBezTo>
                    <a:pt x="1085816" y="1502862"/>
                    <a:pt x="936540" y="1551710"/>
                    <a:pt x="775855" y="1551710"/>
                  </a:cubicBezTo>
                  <a:cubicBezTo>
                    <a:pt x="347362" y="1551710"/>
                    <a:pt x="0" y="1204348"/>
                    <a:pt x="0" y="775855"/>
                  </a:cubicBezTo>
                  <a:cubicBezTo>
                    <a:pt x="0" y="347362"/>
                    <a:pt x="347362" y="0"/>
                    <a:pt x="775855" y="0"/>
                  </a:cubicBezTo>
                  <a:close/>
                </a:path>
              </a:pathLst>
            </a:custGeom>
            <a:solidFill>
              <a:schemeClr val="bg1"/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E66EC426-5872-C94B-56B6-24ECE423AA6E}"/>
              </a:ext>
            </a:extLst>
          </p:cNvPr>
          <p:cNvGrpSpPr/>
          <p:nvPr/>
        </p:nvGrpSpPr>
        <p:grpSpPr>
          <a:xfrm>
            <a:off x="4112852" y="3555505"/>
            <a:ext cx="2473037" cy="1551711"/>
            <a:chOff x="5415973" y="3777704"/>
            <a:chExt cx="2473037" cy="1551711"/>
          </a:xfrm>
        </p:grpSpPr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F857E557-9BC9-B80E-6859-0562FCE0C0A2}"/>
                </a:ext>
              </a:extLst>
            </p:cNvPr>
            <p:cNvSpPr/>
            <p:nvPr/>
          </p:nvSpPr>
          <p:spPr>
            <a:xfrm>
              <a:off x="6337300" y="3932384"/>
              <a:ext cx="630383" cy="1242353"/>
            </a:xfrm>
            <a:custGeom>
              <a:avLst/>
              <a:gdLst>
                <a:gd name="connsiteX0" fmla="*/ 315191 w 630383"/>
                <a:gd name="connsiteY0" fmla="*/ 0 h 1242353"/>
                <a:gd name="connsiteX1" fmla="*/ 403140 w 630383"/>
                <a:gd name="connsiteY1" fmla="*/ 72565 h 1242353"/>
                <a:gd name="connsiteX2" fmla="*/ 630383 w 630383"/>
                <a:gd name="connsiteY2" fmla="*/ 621177 h 1242353"/>
                <a:gd name="connsiteX3" fmla="*/ 403140 w 630383"/>
                <a:gd name="connsiteY3" fmla="*/ 1169789 h 1242353"/>
                <a:gd name="connsiteX4" fmla="*/ 315192 w 630383"/>
                <a:gd name="connsiteY4" fmla="*/ 1242353 h 1242353"/>
                <a:gd name="connsiteX5" fmla="*/ 227243 w 630383"/>
                <a:gd name="connsiteY5" fmla="*/ 1169788 h 1242353"/>
                <a:gd name="connsiteX6" fmla="*/ 0 w 630383"/>
                <a:gd name="connsiteY6" fmla="*/ 621176 h 1242353"/>
                <a:gd name="connsiteX7" fmla="*/ 227243 w 630383"/>
                <a:gd name="connsiteY7" fmla="*/ 72564 h 1242353"/>
                <a:gd name="connsiteX8" fmla="*/ 315191 w 630383"/>
                <a:gd name="connsiteY8" fmla="*/ 0 h 124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383" h="1242353">
                  <a:moveTo>
                    <a:pt x="315191" y="0"/>
                  </a:moveTo>
                  <a:lnTo>
                    <a:pt x="403140" y="72565"/>
                  </a:lnTo>
                  <a:cubicBezTo>
                    <a:pt x="543543" y="212967"/>
                    <a:pt x="630383" y="406931"/>
                    <a:pt x="630383" y="621177"/>
                  </a:cubicBezTo>
                  <a:cubicBezTo>
                    <a:pt x="630383" y="835424"/>
                    <a:pt x="543543" y="1029387"/>
                    <a:pt x="403140" y="1169789"/>
                  </a:cubicBezTo>
                  <a:lnTo>
                    <a:pt x="315192" y="1242353"/>
                  </a:lnTo>
                  <a:lnTo>
                    <a:pt x="227243" y="1169788"/>
                  </a:lnTo>
                  <a:cubicBezTo>
                    <a:pt x="86841" y="1029386"/>
                    <a:pt x="0" y="835423"/>
                    <a:pt x="0" y="621176"/>
                  </a:cubicBezTo>
                  <a:cubicBezTo>
                    <a:pt x="0" y="406930"/>
                    <a:pt x="86841" y="212966"/>
                    <a:pt x="227243" y="72564"/>
                  </a:cubicBezTo>
                  <a:lnTo>
                    <a:pt x="315191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AC5410E3-37D4-EBA3-99F5-4EC127D3FE0D}"/>
                </a:ext>
              </a:extLst>
            </p:cNvPr>
            <p:cNvSpPr/>
            <p:nvPr/>
          </p:nvSpPr>
          <p:spPr>
            <a:xfrm>
              <a:off x="6652491" y="3777704"/>
              <a:ext cx="1236519" cy="1551710"/>
            </a:xfrm>
            <a:custGeom>
              <a:avLst/>
              <a:gdLst>
                <a:gd name="connsiteX0" fmla="*/ 460664 w 1236519"/>
                <a:gd name="connsiteY0" fmla="*/ 0 h 1551710"/>
                <a:gd name="connsiteX1" fmla="*/ 1236519 w 1236519"/>
                <a:gd name="connsiteY1" fmla="*/ 775855 h 1551710"/>
                <a:gd name="connsiteX2" fmla="*/ 460664 w 1236519"/>
                <a:gd name="connsiteY2" fmla="*/ 1551710 h 1551710"/>
                <a:gd name="connsiteX3" fmla="*/ 26876 w 1236519"/>
                <a:gd name="connsiteY3" fmla="*/ 1419206 h 1551710"/>
                <a:gd name="connsiteX4" fmla="*/ 1 w 1236519"/>
                <a:gd name="connsiteY4" fmla="*/ 1397032 h 1551710"/>
                <a:gd name="connsiteX5" fmla="*/ 87949 w 1236519"/>
                <a:gd name="connsiteY5" fmla="*/ 1324468 h 1551710"/>
                <a:gd name="connsiteX6" fmla="*/ 315192 w 1236519"/>
                <a:gd name="connsiteY6" fmla="*/ 775856 h 1551710"/>
                <a:gd name="connsiteX7" fmla="*/ 87949 w 1236519"/>
                <a:gd name="connsiteY7" fmla="*/ 227244 h 1551710"/>
                <a:gd name="connsiteX8" fmla="*/ 0 w 1236519"/>
                <a:gd name="connsiteY8" fmla="*/ 154679 h 1551710"/>
                <a:gd name="connsiteX9" fmla="*/ 26876 w 1236519"/>
                <a:gd name="connsiteY9" fmla="*/ 132504 h 1551710"/>
                <a:gd name="connsiteX10" fmla="*/ 460664 w 1236519"/>
                <a:gd name="connsiteY10" fmla="*/ 0 h 155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6519" h="1551710">
                  <a:moveTo>
                    <a:pt x="460664" y="0"/>
                  </a:moveTo>
                  <a:cubicBezTo>
                    <a:pt x="889157" y="0"/>
                    <a:pt x="1236519" y="347362"/>
                    <a:pt x="1236519" y="775855"/>
                  </a:cubicBezTo>
                  <a:cubicBezTo>
                    <a:pt x="1236519" y="1204348"/>
                    <a:pt x="889157" y="1551710"/>
                    <a:pt x="460664" y="1551710"/>
                  </a:cubicBezTo>
                  <a:cubicBezTo>
                    <a:pt x="299979" y="1551710"/>
                    <a:pt x="150704" y="1502862"/>
                    <a:pt x="26876" y="1419206"/>
                  </a:cubicBezTo>
                  <a:lnTo>
                    <a:pt x="1" y="1397032"/>
                  </a:lnTo>
                  <a:lnTo>
                    <a:pt x="87949" y="1324468"/>
                  </a:lnTo>
                  <a:cubicBezTo>
                    <a:pt x="228352" y="1184066"/>
                    <a:pt x="315192" y="990103"/>
                    <a:pt x="315192" y="775856"/>
                  </a:cubicBezTo>
                  <a:cubicBezTo>
                    <a:pt x="315192" y="561610"/>
                    <a:pt x="228352" y="367646"/>
                    <a:pt x="87949" y="227244"/>
                  </a:cubicBezTo>
                  <a:lnTo>
                    <a:pt x="0" y="154679"/>
                  </a:lnTo>
                  <a:lnTo>
                    <a:pt x="26876" y="132504"/>
                  </a:lnTo>
                  <a:cubicBezTo>
                    <a:pt x="150704" y="48848"/>
                    <a:pt x="299979" y="0"/>
                    <a:pt x="460664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62D5E2BA-4E95-D7CA-1453-A8305848889D}"/>
                </a:ext>
              </a:extLst>
            </p:cNvPr>
            <p:cNvSpPr/>
            <p:nvPr/>
          </p:nvSpPr>
          <p:spPr>
            <a:xfrm>
              <a:off x="5415973" y="3777705"/>
              <a:ext cx="1236519" cy="1551710"/>
            </a:xfrm>
            <a:custGeom>
              <a:avLst/>
              <a:gdLst>
                <a:gd name="connsiteX0" fmla="*/ 775855 w 1236519"/>
                <a:gd name="connsiteY0" fmla="*/ 0 h 1551710"/>
                <a:gd name="connsiteX1" fmla="*/ 1209643 w 1236519"/>
                <a:gd name="connsiteY1" fmla="*/ 132504 h 1551710"/>
                <a:gd name="connsiteX2" fmla="*/ 1236518 w 1236519"/>
                <a:gd name="connsiteY2" fmla="*/ 154678 h 1551710"/>
                <a:gd name="connsiteX3" fmla="*/ 1148570 w 1236519"/>
                <a:gd name="connsiteY3" fmla="*/ 227242 h 1551710"/>
                <a:gd name="connsiteX4" fmla="*/ 921327 w 1236519"/>
                <a:gd name="connsiteY4" fmla="*/ 775854 h 1551710"/>
                <a:gd name="connsiteX5" fmla="*/ 1148570 w 1236519"/>
                <a:gd name="connsiteY5" fmla="*/ 1324466 h 1551710"/>
                <a:gd name="connsiteX6" fmla="*/ 1236519 w 1236519"/>
                <a:gd name="connsiteY6" fmla="*/ 1397031 h 1551710"/>
                <a:gd name="connsiteX7" fmla="*/ 1209643 w 1236519"/>
                <a:gd name="connsiteY7" fmla="*/ 1419206 h 1551710"/>
                <a:gd name="connsiteX8" fmla="*/ 775855 w 1236519"/>
                <a:gd name="connsiteY8" fmla="*/ 1551710 h 1551710"/>
                <a:gd name="connsiteX9" fmla="*/ 0 w 1236519"/>
                <a:gd name="connsiteY9" fmla="*/ 775855 h 1551710"/>
                <a:gd name="connsiteX10" fmla="*/ 775855 w 1236519"/>
                <a:gd name="connsiteY10" fmla="*/ 0 h 155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6519" h="1551710">
                  <a:moveTo>
                    <a:pt x="775855" y="0"/>
                  </a:moveTo>
                  <a:cubicBezTo>
                    <a:pt x="936540" y="0"/>
                    <a:pt x="1085816" y="48848"/>
                    <a:pt x="1209643" y="132504"/>
                  </a:cubicBezTo>
                  <a:lnTo>
                    <a:pt x="1236518" y="154678"/>
                  </a:lnTo>
                  <a:lnTo>
                    <a:pt x="1148570" y="227242"/>
                  </a:lnTo>
                  <a:cubicBezTo>
                    <a:pt x="1008168" y="367644"/>
                    <a:pt x="921327" y="561608"/>
                    <a:pt x="921327" y="775854"/>
                  </a:cubicBezTo>
                  <a:cubicBezTo>
                    <a:pt x="921327" y="990101"/>
                    <a:pt x="1008168" y="1184064"/>
                    <a:pt x="1148570" y="1324466"/>
                  </a:cubicBezTo>
                  <a:lnTo>
                    <a:pt x="1236519" y="1397031"/>
                  </a:lnTo>
                  <a:lnTo>
                    <a:pt x="1209643" y="1419206"/>
                  </a:lnTo>
                  <a:cubicBezTo>
                    <a:pt x="1085816" y="1502862"/>
                    <a:pt x="936540" y="1551710"/>
                    <a:pt x="775855" y="1551710"/>
                  </a:cubicBezTo>
                  <a:cubicBezTo>
                    <a:pt x="347362" y="1551710"/>
                    <a:pt x="0" y="1204348"/>
                    <a:pt x="0" y="775855"/>
                  </a:cubicBezTo>
                  <a:cubicBezTo>
                    <a:pt x="0" y="347362"/>
                    <a:pt x="347362" y="0"/>
                    <a:pt x="775855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85AD85CC-E233-B599-310B-29740688467B}"/>
              </a:ext>
            </a:extLst>
          </p:cNvPr>
          <p:cNvGrpSpPr/>
          <p:nvPr/>
        </p:nvGrpSpPr>
        <p:grpSpPr>
          <a:xfrm>
            <a:off x="7589832" y="3555505"/>
            <a:ext cx="2473037" cy="1551711"/>
            <a:chOff x="6337300" y="5682704"/>
            <a:chExt cx="2473037" cy="1551711"/>
          </a:xfrm>
        </p:grpSpPr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B1290B3A-7E0F-E506-B846-1A52D6529E70}"/>
                </a:ext>
              </a:extLst>
            </p:cNvPr>
            <p:cNvSpPr/>
            <p:nvPr/>
          </p:nvSpPr>
          <p:spPr>
            <a:xfrm>
              <a:off x="7258627" y="5837384"/>
              <a:ext cx="630383" cy="1242353"/>
            </a:xfrm>
            <a:custGeom>
              <a:avLst/>
              <a:gdLst>
                <a:gd name="connsiteX0" fmla="*/ 315191 w 630383"/>
                <a:gd name="connsiteY0" fmla="*/ 0 h 1242353"/>
                <a:gd name="connsiteX1" fmla="*/ 403140 w 630383"/>
                <a:gd name="connsiteY1" fmla="*/ 72565 h 1242353"/>
                <a:gd name="connsiteX2" fmla="*/ 630383 w 630383"/>
                <a:gd name="connsiteY2" fmla="*/ 621177 h 1242353"/>
                <a:gd name="connsiteX3" fmla="*/ 403140 w 630383"/>
                <a:gd name="connsiteY3" fmla="*/ 1169789 h 1242353"/>
                <a:gd name="connsiteX4" fmla="*/ 315192 w 630383"/>
                <a:gd name="connsiteY4" fmla="*/ 1242353 h 1242353"/>
                <a:gd name="connsiteX5" fmla="*/ 227243 w 630383"/>
                <a:gd name="connsiteY5" fmla="*/ 1169788 h 1242353"/>
                <a:gd name="connsiteX6" fmla="*/ 0 w 630383"/>
                <a:gd name="connsiteY6" fmla="*/ 621176 h 1242353"/>
                <a:gd name="connsiteX7" fmla="*/ 227243 w 630383"/>
                <a:gd name="connsiteY7" fmla="*/ 72564 h 1242353"/>
                <a:gd name="connsiteX8" fmla="*/ 315191 w 630383"/>
                <a:gd name="connsiteY8" fmla="*/ 0 h 124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383" h="1242353">
                  <a:moveTo>
                    <a:pt x="315191" y="0"/>
                  </a:moveTo>
                  <a:lnTo>
                    <a:pt x="403140" y="72565"/>
                  </a:lnTo>
                  <a:cubicBezTo>
                    <a:pt x="543543" y="212967"/>
                    <a:pt x="630383" y="406931"/>
                    <a:pt x="630383" y="621177"/>
                  </a:cubicBezTo>
                  <a:cubicBezTo>
                    <a:pt x="630383" y="835424"/>
                    <a:pt x="543543" y="1029387"/>
                    <a:pt x="403140" y="1169789"/>
                  </a:cubicBezTo>
                  <a:lnTo>
                    <a:pt x="315192" y="1242353"/>
                  </a:lnTo>
                  <a:lnTo>
                    <a:pt x="227243" y="1169788"/>
                  </a:lnTo>
                  <a:cubicBezTo>
                    <a:pt x="86841" y="1029386"/>
                    <a:pt x="0" y="835423"/>
                    <a:pt x="0" y="621176"/>
                  </a:cubicBezTo>
                  <a:cubicBezTo>
                    <a:pt x="0" y="406930"/>
                    <a:pt x="86841" y="212966"/>
                    <a:pt x="227243" y="72564"/>
                  </a:cubicBezTo>
                  <a:lnTo>
                    <a:pt x="315191" y="0"/>
                  </a:lnTo>
                  <a:close/>
                </a:path>
              </a:pathLst>
            </a:custGeom>
            <a:solidFill>
              <a:schemeClr val="bg1"/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C44BB2EB-82F3-65D7-66D1-FA4797314287}"/>
                </a:ext>
              </a:extLst>
            </p:cNvPr>
            <p:cNvSpPr/>
            <p:nvPr/>
          </p:nvSpPr>
          <p:spPr>
            <a:xfrm>
              <a:off x="7573818" y="5682704"/>
              <a:ext cx="1236519" cy="1551710"/>
            </a:xfrm>
            <a:custGeom>
              <a:avLst/>
              <a:gdLst>
                <a:gd name="connsiteX0" fmla="*/ 460664 w 1236519"/>
                <a:gd name="connsiteY0" fmla="*/ 0 h 1551710"/>
                <a:gd name="connsiteX1" fmla="*/ 1236519 w 1236519"/>
                <a:gd name="connsiteY1" fmla="*/ 775855 h 1551710"/>
                <a:gd name="connsiteX2" fmla="*/ 460664 w 1236519"/>
                <a:gd name="connsiteY2" fmla="*/ 1551710 h 1551710"/>
                <a:gd name="connsiteX3" fmla="*/ 26876 w 1236519"/>
                <a:gd name="connsiteY3" fmla="*/ 1419206 h 1551710"/>
                <a:gd name="connsiteX4" fmla="*/ 1 w 1236519"/>
                <a:gd name="connsiteY4" fmla="*/ 1397032 h 1551710"/>
                <a:gd name="connsiteX5" fmla="*/ 87949 w 1236519"/>
                <a:gd name="connsiteY5" fmla="*/ 1324468 h 1551710"/>
                <a:gd name="connsiteX6" fmla="*/ 315192 w 1236519"/>
                <a:gd name="connsiteY6" fmla="*/ 775856 h 1551710"/>
                <a:gd name="connsiteX7" fmla="*/ 87949 w 1236519"/>
                <a:gd name="connsiteY7" fmla="*/ 227244 h 1551710"/>
                <a:gd name="connsiteX8" fmla="*/ 0 w 1236519"/>
                <a:gd name="connsiteY8" fmla="*/ 154679 h 1551710"/>
                <a:gd name="connsiteX9" fmla="*/ 26876 w 1236519"/>
                <a:gd name="connsiteY9" fmla="*/ 132504 h 1551710"/>
                <a:gd name="connsiteX10" fmla="*/ 460664 w 1236519"/>
                <a:gd name="connsiteY10" fmla="*/ 0 h 155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6519" h="1551710">
                  <a:moveTo>
                    <a:pt x="460664" y="0"/>
                  </a:moveTo>
                  <a:cubicBezTo>
                    <a:pt x="889157" y="0"/>
                    <a:pt x="1236519" y="347362"/>
                    <a:pt x="1236519" y="775855"/>
                  </a:cubicBezTo>
                  <a:cubicBezTo>
                    <a:pt x="1236519" y="1204348"/>
                    <a:pt x="889157" y="1551710"/>
                    <a:pt x="460664" y="1551710"/>
                  </a:cubicBezTo>
                  <a:cubicBezTo>
                    <a:pt x="299979" y="1551710"/>
                    <a:pt x="150704" y="1502862"/>
                    <a:pt x="26876" y="1419206"/>
                  </a:cubicBezTo>
                  <a:lnTo>
                    <a:pt x="1" y="1397032"/>
                  </a:lnTo>
                  <a:lnTo>
                    <a:pt x="87949" y="1324468"/>
                  </a:lnTo>
                  <a:cubicBezTo>
                    <a:pt x="228352" y="1184066"/>
                    <a:pt x="315192" y="990103"/>
                    <a:pt x="315192" y="775856"/>
                  </a:cubicBezTo>
                  <a:cubicBezTo>
                    <a:pt x="315192" y="561610"/>
                    <a:pt x="228352" y="367646"/>
                    <a:pt x="87949" y="227244"/>
                  </a:cubicBezTo>
                  <a:lnTo>
                    <a:pt x="0" y="154679"/>
                  </a:lnTo>
                  <a:lnTo>
                    <a:pt x="26876" y="132504"/>
                  </a:lnTo>
                  <a:cubicBezTo>
                    <a:pt x="150704" y="48848"/>
                    <a:pt x="299979" y="0"/>
                    <a:pt x="460664" y="0"/>
                  </a:cubicBezTo>
                  <a:close/>
                </a:path>
              </a:pathLst>
            </a:custGeom>
            <a:solidFill>
              <a:schemeClr val="bg1"/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B5BD226B-22CA-EF0E-AB2F-BF77624065F6}"/>
                </a:ext>
              </a:extLst>
            </p:cNvPr>
            <p:cNvSpPr/>
            <p:nvPr/>
          </p:nvSpPr>
          <p:spPr>
            <a:xfrm>
              <a:off x="6337300" y="5682705"/>
              <a:ext cx="1236519" cy="1551710"/>
            </a:xfrm>
            <a:custGeom>
              <a:avLst/>
              <a:gdLst>
                <a:gd name="connsiteX0" fmla="*/ 775855 w 1236519"/>
                <a:gd name="connsiteY0" fmla="*/ 0 h 1551710"/>
                <a:gd name="connsiteX1" fmla="*/ 1209643 w 1236519"/>
                <a:gd name="connsiteY1" fmla="*/ 132504 h 1551710"/>
                <a:gd name="connsiteX2" fmla="*/ 1236518 w 1236519"/>
                <a:gd name="connsiteY2" fmla="*/ 154678 h 1551710"/>
                <a:gd name="connsiteX3" fmla="*/ 1148570 w 1236519"/>
                <a:gd name="connsiteY3" fmla="*/ 227242 h 1551710"/>
                <a:gd name="connsiteX4" fmla="*/ 921327 w 1236519"/>
                <a:gd name="connsiteY4" fmla="*/ 775854 h 1551710"/>
                <a:gd name="connsiteX5" fmla="*/ 1148570 w 1236519"/>
                <a:gd name="connsiteY5" fmla="*/ 1324466 h 1551710"/>
                <a:gd name="connsiteX6" fmla="*/ 1236519 w 1236519"/>
                <a:gd name="connsiteY6" fmla="*/ 1397031 h 1551710"/>
                <a:gd name="connsiteX7" fmla="*/ 1209643 w 1236519"/>
                <a:gd name="connsiteY7" fmla="*/ 1419206 h 1551710"/>
                <a:gd name="connsiteX8" fmla="*/ 775855 w 1236519"/>
                <a:gd name="connsiteY8" fmla="*/ 1551710 h 1551710"/>
                <a:gd name="connsiteX9" fmla="*/ 0 w 1236519"/>
                <a:gd name="connsiteY9" fmla="*/ 775855 h 1551710"/>
                <a:gd name="connsiteX10" fmla="*/ 775855 w 1236519"/>
                <a:gd name="connsiteY10" fmla="*/ 0 h 155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6519" h="1551710">
                  <a:moveTo>
                    <a:pt x="775855" y="0"/>
                  </a:moveTo>
                  <a:cubicBezTo>
                    <a:pt x="936540" y="0"/>
                    <a:pt x="1085816" y="48848"/>
                    <a:pt x="1209643" y="132504"/>
                  </a:cubicBezTo>
                  <a:lnTo>
                    <a:pt x="1236518" y="154678"/>
                  </a:lnTo>
                  <a:lnTo>
                    <a:pt x="1148570" y="227242"/>
                  </a:lnTo>
                  <a:cubicBezTo>
                    <a:pt x="1008168" y="367644"/>
                    <a:pt x="921327" y="561608"/>
                    <a:pt x="921327" y="775854"/>
                  </a:cubicBezTo>
                  <a:cubicBezTo>
                    <a:pt x="921327" y="990101"/>
                    <a:pt x="1008168" y="1184064"/>
                    <a:pt x="1148570" y="1324466"/>
                  </a:cubicBezTo>
                  <a:lnTo>
                    <a:pt x="1236519" y="1397031"/>
                  </a:lnTo>
                  <a:lnTo>
                    <a:pt x="1209643" y="1419206"/>
                  </a:lnTo>
                  <a:cubicBezTo>
                    <a:pt x="1085816" y="1502862"/>
                    <a:pt x="936540" y="1551710"/>
                    <a:pt x="775855" y="1551710"/>
                  </a:cubicBezTo>
                  <a:cubicBezTo>
                    <a:pt x="347362" y="1551710"/>
                    <a:pt x="0" y="1204348"/>
                    <a:pt x="0" y="775855"/>
                  </a:cubicBezTo>
                  <a:cubicBezTo>
                    <a:pt x="0" y="347362"/>
                    <a:pt x="347362" y="0"/>
                    <a:pt x="775855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643E216E-3E7B-8202-5401-4D8AED4124A9}"/>
              </a:ext>
            </a:extLst>
          </p:cNvPr>
          <p:cNvSpPr txBox="1">
            <a:spLocks/>
          </p:cNvSpPr>
          <p:nvPr/>
        </p:nvSpPr>
        <p:spPr>
          <a:xfrm>
            <a:off x="321642" y="5829538"/>
            <a:ext cx="3096000" cy="1520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1986" indent="-251986" algn="l" defTabSz="1007943" rtl="0" eaLnBrk="1" latinLnBrk="0" hangingPunct="1">
              <a:lnSpc>
                <a:spcPct val="15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kumimoji="1" sz="40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32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24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6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8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u="sng" dirty="0"/>
              <a:t>「福岡</a:t>
            </a:r>
            <a:r>
              <a:rPr lang="ja-JP" altLang="en-US" sz="1600" u="sng" dirty="0">
                <a:highlight>
                  <a:srgbClr val="C0C0C0"/>
                </a:highlight>
              </a:rPr>
              <a:t> </a:t>
            </a:r>
            <a:r>
              <a:rPr lang="ja-JP" altLang="en-US" sz="1600" u="sng" dirty="0"/>
              <a:t>ラーメン」で検索</a:t>
            </a:r>
            <a:br>
              <a:rPr lang="en-US" altLang="ja-JP" sz="1600" dirty="0"/>
            </a:br>
            <a:r>
              <a:rPr lang="ja-JP" altLang="en-US" sz="1600" dirty="0"/>
              <a:t>「福岡」と「ラーメン」の</a:t>
            </a:r>
            <a:br>
              <a:rPr lang="en-US" altLang="ja-JP" sz="1600" dirty="0"/>
            </a:br>
            <a:r>
              <a:rPr lang="ja-JP" altLang="en-US" sz="1600" dirty="0"/>
              <a:t>　両方を含むページ</a:t>
            </a:r>
          </a:p>
        </p:txBody>
      </p:sp>
      <p:sp>
        <p:nvSpPr>
          <p:cNvPr id="21" name="コンテンツ プレースホルダー 2">
            <a:extLst>
              <a:ext uri="{FF2B5EF4-FFF2-40B4-BE49-F238E27FC236}">
                <a16:creationId xmlns:a16="http://schemas.microsoft.com/office/drawing/2014/main" id="{EDE6F6F5-0B93-2DA2-50C2-80F45D0DB36C}"/>
              </a:ext>
            </a:extLst>
          </p:cNvPr>
          <p:cNvSpPr txBox="1">
            <a:spLocks/>
          </p:cNvSpPr>
          <p:nvPr/>
        </p:nvSpPr>
        <p:spPr>
          <a:xfrm>
            <a:off x="3799997" y="5400437"/>
            <a:ext cx="3096000" cy="1908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1986" indent="-251986" algn="l" defTabSz="1007943" rtl="0" eaLnBrk="1" latinLnBrk="0" hangingPunct="1">
              <a:lnSpc>
                <a:spcPct val="15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kumimoji="1" sz="40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32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24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6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8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u="sng" dirty="0"/>
              <a:t>「ラーメン</a:t>
            </a:r>
            <a:r>
              <a:rPr lang="en-US" altLang="ja-JP" sz="1600" u="sng" dirty="0">
                <a:highlight>
                  <a:srgbClr val="C0C0C0"/>
                </a:highlight>
              </a:rPr>
              <a:t> </a:t>
            </a:r>
            <a:r>
              <a:rPr lang="en-US" altLang="ja-JP" sz="1600" u="sng" dirty="0"/>
              <a:t>OR</a:t>
            </a:r>
            <a:r>
              <a:rPr lang="en-US" altLang="ja-JP" sz="1600" u="sng" dirty="0">
                <a:highlight>
                  <a:srgbClr val="C0C0C0"/>
                </a:highlight>
              </a:rPr>
              <a:t> </a:t>
            </a:r>
            <a:r>
              <a:rPr lang="ja-JP" altLang="en-US" sz="1600" u="sng" dirty="0"/>
              <a:t>焼肉」で検索</a:t>
            </a:r>
            <a:br>
              <a:rPr lang="en-US" altLang="ja-JP" sz="1600" dirty="0"/>
            </a:br>
            <a:r>
              <a:rPr lang="ja-JP" altLang="en-US" sz="1600" dirty="0"/>
              <a:t>「ラーメン」を含むページと</a:t>
            </a:r>
            <a:br>
              <a:rPr lang="en-US" altLang="ja-JP" sz="1600" dirty="0"/>
            </a:br>
            <a:r>
              <a:rPr lang="ja-JP" altLang="en-US" sz="1600" dirty="0"/>
              <a:t>「焼肉」を含むページと</a:t>
            </a:r>
            <a:br>
              <a:rPr lang="en-US" altLang="ja-JP" sz="1600" dirty="0"/>
            </a:br>
            <a:r>
              <a:rPr lang="ja-JP" altLang="en-US" sz="1600" dirty="0"/>
              <a:t>「ラーメン」と「焼肉」の</a:t>
            </a:r>
            <a:br>
              <a:rPr lang="en-US" altLang="ja-JP" sz="1600" dirty="0"/>
            </a:br>
            <a:r>
              <a:rPr lang="ja-JP" altLang="en-US" sz="1600" dirty="0"/>
              <a:t>　両方を含むページ</a:t>
            </a:r>
          </a:p>
        </p:txBody>
      </p:sp>
      <p:sp>
        <p:nvSpPr>
          <p:cNvPr id="22" name="コンテンツ プレースホルダー 2">
            <a:extLst>
              <a:ext uri="{FF2B5EF4-FFF2-40B4-BE49-F238E27FC236}">
                <a16:creationId xmlns:a16="http://schemas.microsoft.com/office/drawing/2014/main" id="{BCCBDD2E-5640-269D-ADE8-C4646BD331AE}"/>
              </a:ext>
            </a:extLst>
          </p:cNvPr>
          <p:cNvSpPr txBox="1">
            <a:spLocks/>
          </p:cNvSpPr>
          <p:nvPr/>
        </p:nvSpPr>
        <p:spPr>
          <a:xfrm>
            <a:off x="7276977" y="5789241"/>
            <a:ext cx="3096000" cy="13380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51986" indent="-251986" algn="l" defTabSz="1007943" rtl="0" eaLnBrk="1" latinLnBrk="0" hangingPunct="1">
              <a:lnSpc>
                <a:spcPct val="15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kumimoji="1" sz="40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32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24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6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8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u="sng" dirty="0"/>
              <a:t>「ランチ</a:t>
            </a:r>
            <a:r>
              <a:rPr lang="en-US" altLang="ja-JP" sz="1600" u="sng" dirty="0">
                <a:highlight>
                  <a:srgbClr val="C0C0C0"/>
                </a:highlight>
              </a:rPr>
              <a:t> </a:t>
            </a:r>
            <a:r>
              <a:rPr lang="en-US" altLang="ja-JP" sz="1600" u="sng" dirty="0"/>
              <a:t>–</a:t>
            </a:r>
            <a:r>
              <a:rPr lang="ja-JP" altLang="en-US" sz="1600" u="sng" dirty="0"/>
              <a:t>ラーメン」で検索</a:t>
            </a:r>
            <a:br>
              <a:rPr lang="en-US" altLang="ja-JP" sz="1600" dirty="0"/>
            </a:br>
            <a:r>
              <a:rPr lang="ja-JP" altLang="en-US" sz="1600" dirty="0"/>
              <a:t>「ランチ」を含むページから</a:t>
            </a:r>
            <a:br>
              <a:rPr lang="en-US" altLang="ja-JP" sz="1600" dirty="0"/>
            </a:br>
            <a:r>
              <a:rPr lang="ja-JP" altLang="en-US" sz="1600" dirty="0"/>
              <a:t>「ラーメン」を含むページを</a:t>
            </a:r>
            <a:br>
              <a:rPr lang="en-US" altLang="ja-JP" sz="1600" dirty="0"/>
            </a:br>
            <a:r>
              <a:rPr lang="ja-JP" altLang="en-US" sz="1600" dirty="0"/>
              <a:t>　除いたページ</a:t>
            </a:r>
            <a:endParaRPr lang="en-US" altLang="ja-JP" sz="1600" dirty="0"/>
          </a:p>
          <a:p>
            <a:pPr marL="0" indent="0">
              <a:buNone/>
            </a:pPr>
            <a:endParaRPr lang="ja-JP" altLang="en-US" sz="1600" dirty="0"/>
          </a:p>
        </p:txBody>
      </p:sp>
      <p:sp>
        <p:nvSpPr>
          <p:cNvPr id="23" name="コンテンツ プレースホルダー 2">
            <a:extLst>
              <a:ext uri="{FF2B5EF4-FFF2-40B4-BE49-F238E27FC236}">
                <a16:creationId xmlns:a16="http://schemas.microsoft.com/office/drawing/2014/main" id="{7BDCB46E-1024-087F-3E2F-2A34654CD7CA}"/>
              </a:ext>
            </a:extLst>
          </p:cNvPr>
          <p:cNvSpPr txBox="1">
            <a:spLocks/>
          </p:cNvSpPr>
          <p:nvPr/>
        </p:nvSpPr>
        <p:spPr>
          <a:xfrm>
            <a:off x="3799997" y="1770434"/>
            <a:ext cx="3096000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1986" indent="-251986" algn="l" defTabSz="1007943" rtl="0" eaLnBrk="1" latinLnBrk="0" hangingPunct="1">
              <a:lnSpc>
                <a:spcPct val="15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kumimoji="1" sz="40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32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24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6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8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600"/>
              </a:spcBef>
              <a:buNone/>
            </a:pPr>
            <a:r>
              <a:rPr lang="en-US" altLang="ja-JP" sz="2400" u="sng" dirty="0"/>
              <a:t>OR</a:t>
            </a:r>
            <a:r>
              <a:rPr lang="ja-JP" altLang="en-US" sz="2400" u="sng" dirty="0"/>
              <a:t>検索</a:t>
            </a:r>
            <a:br>
              <a:rPr lang="en-US" altLang="ja-JP" sz="2400" dirty="0"/>
            </a:br>
            <a:r>
              <a:rPr lang="ja-JP" altLang="en-US" sz="1600" dirty="0"/>
              <a:t>単語の間に </a:t>
            </a:r>
            <a:r>
              <a:rPr lang="en-US" altLang="ja-JP" sz="1600" dirty="0"/>
              <a:t>[</a:t>
            </a:r>
            <a:r>
              <a:rPr lang="en-US" altLang="ja-JP" sz="1600" dirty="0">
                <a:highlight>
                  <a:srgbClr val="C0C0C0"/>
                </a:highlight>
              </a:rPr>
              <a:t> </a:t>
            </a:r>
            <a:r>
              <a:rPr lang="en-US" altLang="ja-JP" sz="1600" dirty="0"/>
              <a:t>OR</a:t>
            </a:r>
            <a:r>
              <a:rPr lang="en-US" altLang="ja-JP" sz="1600" dirty="0">
                <a:highlight>
                  <a:srgbClr val="C0C0C0"/>
                </a:highlight>
              </a:rPr>
              <a:t> </a:t>
            </a:r>
            <a:r>
              <a:rPr lang="en-US" altLang="ja-JP" sz="1600" dirty="0"/>
              <a:t>]</a:t>
            </a:r>
            <a:r>
              <a:rPr lang="ja-JP" altLang="en-US" sz="1600" dirty="0"/>
              <a:t>または</a:t>
            </a:r>
            <a:r>
              <a:rPr lang="en-US" altLang="ja-JP" sz="1600" dirty="0"/>
              <a:t>[</a:t>
            </a:r>
            <a:r>
              <a:rPr lang="en-US" altLang="ja-JP" sz="1600" dirty="0">
                <a:highlight>
                  <a:srgbClr val="C0C0C0"/>
                </a:highlight>
              </a:rPr>
              <a:t> </a:t>
            </a:r>
            <a:r>
              <a:rPr lang="en-US" altLang="ja-JP" sz="1600" dirty="0"/>
              <a:t>|</a:t>
            </a:r>
            <a:r>
              <a:rPr lang="en-US" altLang="ja-JP" sz="1600" dirty="0">
                <a:highlight>
                  <a:srgbClr val="C0C0C0"/>
                </a:highlight>
              </a:rPr>
              <a:t> </a:t>
            </a:r>
            <a:r>
              <a:rPr lang="en-US" altLang="ja-JP" sz="1600" dirty="0"/>
              <a:t>]</a:t>
            </a:r>
            <a:r>
              <a:rPr lang="ja-JP" altLang="en-US" sz="1600" dirty="0"/>
              <a:t>。</a:t>
            </a:r>
            <a:br>
              <a:rPr lang="en-US" altLang="ja-JP" sz="1600" dirty="0"/>
            </a:br>
            <a:r>
              <a:rPr lang="ja-JP" altLang="en-US" sz="1600" dirty="0"/>
              <a:t>どちらかまたは両方を含む</a:t>
            </a:r>
            <a:br>
              <a:rPr lang="en-US" altLang="ja-JP" sz="1600" dirty="0"/>
            </a:br>
            <a:r>
              <a:rPr lang="en-US" altLang="ja-JP" sz="1600" dirty="0"/>
              <a:t>Web</a:t>
            </a:r>
            <a:r>
              <a:rPr lang="ja-JP" altLang="en-US" sz="1600" dirty="0"/>
              <a:t>ページを検索。</a:t>
            </a:r>
            <a:endParaRPr lang="en-US" altLang="ja-JP" sz="1600" dirty="0"/>
          </a:p>
        </p:txBody>
      </p:sp>
      <p:sp>
        <p:nvSpPr>
          <p:cNvPr id="24" name="コンテンツ プレースホルダー 2">
            <a:extLst>
              <a:ext uri="{FF2B5EF4-FFF2-40B4-BE49-F238E27FC236}">
                <a16:creationId xmlns:a16="http://schemas.microsoft.com/office/drawing/2014/main" id="{9E2C49BE-C71E-C150-651A-D6C0E4F174ED}"/>
              </a:ext>
            </a:extLst>
          </p:cNvPr>
          <p:cNvSpPr txBox="1">
            <a:spLocks/>
          </p:cNvSpPr>
          <p:nvPr/>
        </p:nvSpPr>
        <p:spPr>
          <a:xfrm>
            <a:off x="7276977" y="1770434"/>
            <a:ext cx="3096000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1986" indent="-251986" algn="l" defTabSz="1007943" rtl="0" eaLnBrk="1" latinLnBrk="0" hangingPunct="1">
              <a:lnSpc>
                <a:spcPct val="15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kumimoji="1" sz="40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32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24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6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15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800" kern="1200" spc="1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kumimoji="1"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600"/>
              </a:spcBef>
              <a:buNone/>
            </a:pPr>
            <a:r>
              <a:rPr lang="en-US" altLang="ja-JP" sz="2400" u="sng" dirty="0"/>
              <a:t>NOT</a:t>
            </a:r>
            <a:r>
              <a:rPr lang="ja-JP" altLang="en-US" sz="2400" u="sng" dirty="0"/>
              <a:t>検索</a:t>
            </a:r>
            <a:br>
              <a:rPr lang="en-US" altLang="ja-JP" sz="2400" u="sng" dirty="0"/>
            </a:br>
            <a:r>
              <a:rPr lang="ja-JP" altLang="en-US" sz="1600" dirty="0"/>
              <a:t>除外したい単語の前に </a:t>
            </a:r>
            <a:r>
              <a:rPr lang="en-US" altLang="ja-JP" sz="1600" dirty="0"/>
              <a:t>[</a:t>
            </a:r>
            <a:r>
              <a:rPr lang="en-US" altLang="ja-JP" sz="1600" dirty="0">
                <a:highlight>
                  <a:srgbClr val="C0C0C0"/>
                </a:highlight>
              </a:rPr>
              <a:t> </a:t>
            </a:r>
            <a:r>
              <a:rPr lang="en-US" altLang="ja-JP" sz="1600" dirty="0"/>
              <a:t>-]</a:t>
            </a:r>
            <a:r>
              <a:rPr lang="ja-JP" altLang="en-US" sz="1600" dirty="0"/>
              <a:t>。　</a:t>
            </a:r>
            <a:r>
              <a:rPr lang="en-US" altLang="ja-JP" sz="1600" dirty="0"/>
              <a:t>Web</a:t>
            </a:r>
            <a:r>
              <a:rPr lang="ja-JP" altLang="en-US" sz="1600" dirty="0"/>
              <a:t>ページを除外して検索。</a:t>
            </a:r>
          </a:p>
        </p:txBody>
      </p:sp>
    </p:spTree>
    <p:extLst>
      <p:ext uri="{BB962C8B-B14F-4D97-AF65-F5344CB8AC3E}">
        <p14:creationId xmlns:p14="http://schemas.microsoft.com/office/powerpoint/2010/main" val="1077103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5BBB7D-7FBE-C4F4-63B8-47C768B9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検索の小技②</a:t>
            </a:r>
          </a:p>
        </p:txBody>
      </p:sp>
      <p:graphicFrame>
        <p:nvGraphicFramePr>
          <p:cNvPr id="26" name="コンテンツ プレースホルダー 25">
            <a:extLst>
              <a:ext uri="{FF2B5EF4-FFF2-40B4-BE49-F238E27FC236}">
                <a16:creationId xmlns:a16="http://schemas.microsoft.com/office/drawing/2014/main" id="{697F31D0-FABD-53FD-41E6-1BB062C7D0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7523411"/>
              </p:ext>
            </p:extLst>
          </p:nvPr>
        </p:nvGraphicFramePr>
        <p:xfrm>
          <a:off x="196849" y="1770062"/>
          <a:ext cx="10298112" cy="56102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77163">
                  <a:extLst>
                    <a:ext uri="{9D8B030D-6E8A-4147-A177-3AD203B41FA5}">
                      <a16:colId xmlns:a16="http://schemas.microsoft.com/office/drawing/2014/main" val="795288703"/>
                    </a:ext>
                  </a:extLst>
                </a:gridCol>
                <a:gridCol w="5830010">
                  <a:extLst>
                    <a:ext uri="{9D8B030D-6E8A-4147-A177-3AD203B41FA5}">
                      <a16:colId xmlns:a16="http://schemas.microsoft.com/office/drawing/2014/main" val="3430347531"/>
                    </a:ext>
                  </a:extLst>
                </a:gridCol>
                <a:gridCol w="3190939">
                  <a:extLst>
                    <a:ext uri="{9D8B030D-6E8A-4147-A177-3AD203B41FA5}">
                      <a16:colId xmlns:a16="http://schemas.microsoft.com/office/drawing/2014/main" val="2439969536"/>
                    </a:ext>
                  </a:extLst>
                </a:gridCol>
              </a:tblGrid>
              <a:tr h="467519"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検索演算子</a:t>
                      </a:r>
                      <a:endParaRPr lang="en-US" alt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何をするのか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使い方の例</a:t>
                      </a:r>
                      <a:endParaRPr lang="ja-JP" alt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694887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*</a:t>
                      </a:r>
                      <a:endParaRPr lang="ja-JP" alt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CDF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600"/>
                        <a:t>任意の単語または語句に一致するワイルドカード。</a:t>
                      </a:r>
                      <a:endParaRPr lang="ja-JP" altLang="en-US" sz="160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吾輩は</a:t>
                      </a:r>
                      <a:r>
                        <a:rPr lang="en-US" sz="1600" dirty="0">
                          <a:effectLst/>
                        </a:rPr>
                        <a:t>*</a:t>
                      </a:r>
                      <a:r>
                        <a:rPr lang="ja-JP" altLang="en-US" sz="1600" dirty="0">
                          <a:effectLst/>
                        </a:rPr>
                        <a:t>である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8420146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altLang="ja-JP" sz="1600" dirty="0">
                          <a:effectLst/>
                          <a:latin typeface="+mn-ea"/>
                          <a:ea typeface="+mn-ea"/>
                        </a:rPr>
                        <a:t>" "</a:t>
                      </a:r>
                    </a:p>
                  </a:txBody>
                  <a:tcPr anchor="ctr">
                    <a:solidFill>
                      <a:srgbClr val="E7F0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特定のキーワードを必ず含む</a:t>
                      </a:r>
                      <a:r>
                        <a:rPr lang="en-US" altLang="ja-JP" sz="1600" dirty="0"/>
                        <a:t>Web</a:t>
                      </a:r>
                      <a:r>
                        <a:rPr lang="ja-JP" altLang="en-US" sz="1600" dirty="0"/>
                        <a:t>ページを探したい時。</a:t>
                      </a:r>
                      <a:endParaRPr lang="en-US" altLang="ja-JP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+mn-ea"/>
                          <a:ea typeface="+mn-ea"/>
                        </a:rPr>
                        <a:t>"</a:t>
                      </a:r>
                      <a:r>
                        <a:rPr lang="ja-JP" altLang="en-US" sz="1600" dirty="0">
                          <a:effectLst/>
                          <a:latin typeface="+mn-ea"/>
                          <a:ea typeface="+mn-ea"/>
                        </a:rPr>
                        <a:t>福岡で一番美味しいラーメン</a:t>
                      </a:r>
                      <a:r>
                        <a:rPr lang="en-US" sz="1600" dirty="0">
                          <a:effectLst/>
                          <a:latin typeface="+mn-ea"/>
                          <a:ea typeface="+mn-ea"/>
                        </a:rPr>
                        <a:t>"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6615840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define:</a:t>
                      </a:r>
                      <a:endParaRPr lang="en-US" sz="160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単語または語句の定義を検索。 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define:IP</a:t>
                      </a:r>
                      <a:r>
                        <a:rPr lang="ja-JP" altLang="en-US" sz="1600" dirty="0">
                          <a:effectLst/>
                        </a:rPr>
                        <a:t>アドレス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8317074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cache: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ja-JP" sz="1600" dirty="0"/>
                        <a:t>Google</a:t>
                      </a:r>
                      <a:r>
                        <a:rPr lang="ja-JP" altLang="en-US" sz="1600" dirty="0"/>
                        <a:t>が取得している最新のキャッシュを探す。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cache:tv-tower.co.jp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6918626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filetype:</a:t>
                      </a:r>
                      <a:endParaRPr lang="en-US" sz="160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600" dirty="0"/>
                        <a:t>特定の種類のファイルを検索。「</a:t>
                      </a:r>
                      <a:r>
                        <a:rPr lang="en-US" altLang="ja-JP" sz="1600" dirty="0" err="1">
                          <a:effectLst/>
                        </a:rPr>
                        <a:t>ext</a:t>
                      </a:r>
                      <a:r>
                        <a:rPr lang="en-US" altLang="ja-JP" sz="1600" dirty="0">
                          <a:effectLst/>
                        </a:rPr>
                        <a:t>:</a:t>
                      </a:r>
                      <a:r>
                        <a:rPr lang="ja-JP" altLang="en-US" sz="1600" dirty="0"/>
                        <a:t>」でも同じ。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filetype:pdf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ja-JP" altLang="en-US" sz="1600" dirty="0">
                          <a:effectLst/>
                        </a:rPr>
                        <a:t>社外秘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5594828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site: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特定の </a:t>
                      </a:r>
                      <a:r>
                        <a:rPr lang="en-US" altLang="ja-JP" sz="1600" dirty="0"/>
                        <a:t>Web </a:t>
                      </a:r>
                      <a:r>
                        <a:rPr lang="ja-JP" altLang="en-US" sz="1600" dirty="0"/>
                        <a:t>サイトからの結果を検索。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中庭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site:kantei.go.jp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742715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related:</a:t>
                      </a:r>
                      <a:endParaRPr lang="en-US" sz="160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特定のドメインに関連するサイトを検索。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related:kantei.go.jp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9446016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intitle:</a:t>
                      </a:r>
                      <a:endParaRPr lang="en-US" sz="160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タイトルタグに特定の単語が含まれるページを検索。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intitle:</a:t>
                      </a:r>
                      <a:r>
                        <a:rPr lang="ja-JP" altLang="en-US" sz="1600" dirty="0">
                          <a:effectLst/>
                        </a:rPr>
                        <a:t>犬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596847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allintitle:</a:t>
                      </a:r>
                      <a:endParaRPr lang="en-US" sz="160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タイトルタグに複数の単語が全て含まれるページを検索。 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allintitle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r>
                        <a:rPr lang="ja-JP" altLang="en-US" sz="1600" dirty="0">
                          <a:effectLst/>
                        </a:rPr>
                        <a:t>犬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ja-JP" altLang="en-US" sz="1600" dirty="0">
                          <a:effectLst/>
                        </a:rPr>
                        <a:t>猫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6207724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inurl:</a:t>
                      </a:r>
                      <a:endParaRPr lang="en-US" sz="160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ja-JP" sz="1600" dirty="0"/>
                        <a:t>URL</a:t>
                      </a:r>
                      <a:r>
                        <a:rPr lang="ja-JP" altLang="en-US" sz="1600" dirty="0"/>
                        <a:t>に特定の単語が含まれるページを検索。 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inurl:dog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5806071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allinurl:</a:t>
                      </a:r>
                      <a:endParaRPr lang="en-US" sz="160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ja-JP" sz="1600" dirty="0"/>
                        <a:t>URL</a:t>
                      </a:r>
                      <a:r>
                        <a:rPr lang="ja-JP" altLang="en-US" sz="1600" dirty="0"/>
                        <a:t>に複数の単語が全て含まれるページを検索。 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allinurl:dog</a:t>
                      </a:r>
                      <a:r>
                        <a:rPr 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cat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033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891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5BBB7D-7FBE-C4F4-63B8-47C768B9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</a:t>
            </a:r>
            <a:r>
              <a:rPr kumimoji="1" lang="ja-JP" altLang="en-US" dirty="0"/>
              <a:t>検索の小技③</a:t>
            </a:r>
          </a:p>
        </p:txBody>
      </p:sp>
      <p:graphicFrame>
        <p:nvGraphicFramePr>
          <p:cNvPr id="26" name="コンテンツ プレースホルダー 25">
            <a:extLst>
              <a:ext uri="{FF2B5EF4-FFF2-40B4-BE49-F238E27FC236}">
                <a16:creationId xmlns:a16="http://schemas.microsoft.com/office/drawing/2014/main" id="{697F31D0-FABD-53FD-41E6-1BB062C7D0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5196894"/>
              </p:ext>
            </p:extLst>
          </p:nvPr>
        </p:nvGraphicFramePr>
        <p:xfrm>
          <a:off x="196849" y="1770062"/>
          <a:ext cx="10298114" cy="56102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77163">
                  <a:extLst>
                    <a:ext uri="{9D8B030D-6E8A-4147-A177-3AD203B41FA5}">
                      <a16:colId xmlns:a16="http://schemas.microsoft.com/office/drawing/2014/main" val="795288703"/>
                    </a:ext>
                  </a:extLst>
                </a:gridCol>
                <a:gridCol w="5830011">
                  <a:extLst>
                    <a:ext uri="{9D8B030D-6E8A-4147-A177-3AD203B41FA5}">
                      <a16:colId xmlns:a16="http://schemas.microsoft.com/office/drawing/2014/main" val="3430347531"/>
                    </a:ext>
                  </a:extLst>
                </a:gridCol>
                <a:gridCol w="3190940">
                  <a:extLst>
                    <a:ext uri="{9D8B030D-6E8A-4147-A177-3AD203B41FA5}">
                      <a16:colId xmlns:a16="http://schemas.microsoft.com/office/drawing/2014/main" val="2439969536"/>
                    </a:ext>
                  </a:extLst>
                </a:gridCol>
              </a:tblGrid>
              <a:tr h="467519"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検索演算子</a:t>
                      </a:r>
                      <a:endParaRPr lang="en-US" alt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何をするのか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使い方の例</a:t>
                      </a:r>
                      <a:endParaRPr lang="ja-JP" alt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694887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intext: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コンテンツに特定の単語が含まれるページを検索。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intext:</a:t>
                      </a:r>
                      <a:r>
                        <a:rPr lang="ja-JP" altLang="en-US" sz="1600" dirty="0">
                          <a:effectLst/>
                        </a:rPr>
                        <a:t>ゴールデンレトリバー</a:t>
                      </a:r>
                      <a:endParaRPr lang="en-US" sz="16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8420146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allintext: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コンテンツに複数の単語が全て含まれるページを検索。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allintext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r>
                        <a:rPr lang="ja-JP" altLang="en-US" sz="1600" dirty="0">
                          <a:effectLst/>
                        </a:rPr>
                        <a:t>チワワ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ja-JP" altLang="en-US" sz="1600" dirty="0">
                          <a:effectLst/>
                        </a:rPr>
                        <a:t>柴犬</a:t>
                      </a:r>
                      <a:endParaRPr lang="en-US" sz="16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6615840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weather: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ある場所の天気を検索。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weather:</a:t>
                      </a:r>
                      <a:r>
                        <a:rPr lang="ja-JP" altLang="en-US" sz="1600" dirty="0">
                          <a:effectLst/>
                        </a:rPr>
                        <a:t>札幌</a:t>
                      </a:r>
                      <a:endParaRPr lang="en-US" sz="16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8317074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stocks: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hlinkClick r:id="rId2"/>
                        </a:rPr>
                        <a:t>ティッカーの株式情報</a:t>
                      </a:r>
                      <a:r>
                        <a:rPr lang="ja-JP" altLang="en-US" sz="1600" dirty="0"/>
                        <a:t>を検索。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effectLst/>
                        </a:rPr>
                        <a:t>stocks:</a:t>
                      </a:r>
                      <a:r>
                        <a:rPr kumimoji="1" lang="en-US" altLang="ja-JP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NVDA</a:t>
                      </a:r>
                      <a:endParaRPr kumimoji="1" lang="en-US" altLang="ja-JP" sz="16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6918626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map: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ja-JP" sz="1600" dirty="0"/>
                        <a:t>Google </a:t>
                      </a:r>
                      <a:r>
                        <a:rPr lang="ja-JP" altLang="en-US" sz="1600" dirty="0"/>
                        <a:t>に地図の結果を表示。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map:</a:t>
                      </a:r>
                      <a:r>
                        <a:rPr lang="ja-JP" altLang="en-US" sz="1600" dirty="0">
                          <a:effectLst/>
                        </a:rPr>
                        <a:t>パリ</a:t>
                      </a:r>
                      <a:endParaRPr lang="en-US" sz="16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5594828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movie: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映画に関する情報を検索。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movie:</a:t>
                      </a:r>
                      <a:r>
                        <a:rPr lang="ja-JP" altLang="en-US" sz="1600" dirty="0">
                          <a:effectLst/>
                        </a:rPr>
                        <a:t>プリキュア</a:t>
                      </a:r>
                      <a:endParaRPr lang="en-US" sz="16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742715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ある単位を別の単位に変換。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1meter</a:t>
                      </a:r>
                      <a:r>
                        <a:rPr 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in</a:t>
                      </a:r>
                      <a:r>
                        <a:rPr 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feet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9446016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source: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ja-JP" sz="1600" dirty="0"/>
                        <a:t>Google</a:t>
                      </a:r>
                      <a:r>
                        <a:rPr lang="ja-JP" altLang="en-US" sz="1600" dirty="0"/>
                        <a:t>ニュースで特定のソースからの結果を検索。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災害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source:nhk.co.jp</a:t>
                      </a:r>
                      <a:endParaRPr lang="en-US" sz="16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596847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before: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特定の日付より前の結果を検索。</a:t>
                      </a:r>
                      <a:r>
                        <a:rPr lang="ja-JP" altLang="en-US" sz="1600" dirty="0">
                          <a:solidFill>
                            <a:srgbClr val="FF0000"/>
                          </a:solidFill>
                        </a:rPr>
                        <a:t>あまり当てにならない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消費税率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altLang="ja-JP" sz="1600" dirty="0">
                          <a:effectLst/>
                        </a:rPr>
                        <a:t>before:2015-01-01</a:t>
                      </a:r>
                      <a:endParaRPr lang="en-US" sz="16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6207724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after: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特定の日付以降の結果を検索。</a:t>
                      </a:r>
                      <a:r>
                        <a:rPr lang="ja-JP" altLang="en-US" sz="1600" dirty="0">
                          <a:solidFill>
                            <a:srgbClr val="FF0000"/>
                          </a:solidFill>
                        </a:rPr>
                        <a:t>あまり当てにならない</a:t>
                      </a:r>
                      <a:endParaRPr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>
                          <a:effectLst/>
                        </a:rPr>
                        <a:t>上陸した台風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after:2024-01-01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5806071"/>
                  </a:ext>
                </a:extLst>
              </a:tr>
              <a:tr h="467519">
                <a:tc>
                  <a:txBody>
                    <a:bodyPr/>
                    <a:lstStyle/>
                    <a:p>
                      <a:r>
                        <a:rPr lang="en-US" altLang="ja-JP" sz="1600" dirty="0">
                          <a:effectLst/>
                        </a:rPr>
                        <a:t>( )</a:t>
                      </a:r>
                      <a:endParaRPr lang="en-US" alt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ja-JP" altLang="en-US" sz="1600" dirty="0"/>
                        <a:t>複数の検索をグループ化。</a:t>
                      </a:r>
                      <a:endParaRPr lang="ja-JP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(</a:t>
                      </a:r>
                      <a:r>
                        <a:rPr lang="ja-JP" altLang="en-US" sz="1600" dirty="0">
                          <a:effectLst/>
                        </a:rPr>
                        <a:t>豚骨</a:t>
                      </a:r>
                      <a:r>
                        <a:rPr 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OR</a:t>
                      </a:r>
                      <a:r>
                        <a:rPr 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ja-JP" altLang="en-US" sz="1600" dirty="0">
                          <a:effectLst/>
                        </a:rPr>
                        <a:t>味噌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r>
                        <a:rPr lang="ja-JP" altLang="en-US" sz="16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ja-JP" altLang="en-US" sz="1600" dirty="0">
                          <a:effectLst/>
                        </a:rPr>
                        <a:t>ラーメン</a:t>
                      </a:r>
                      <a:endParaRPr lang="en-US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1663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924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ED9505-D77B-FF62-2B5A-C5409EFAF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Google Chrome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9090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佐藤">
      <a:majorFont>
        <a:latin typeface="Noto Sans JP"/>
        <a:ea typeface="Noto Sans JP"/>
        <a:cs typeface=""/>
      </a:majorFont>
      <a:minorFont>
        <a:latin typeface="Noto Sans JP"/>
        <a:ea typeface="Noto Sans J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さとう.potx" id="{AB9D4BA0-4314-4F1E-95A5-E2E0A5CC10CD}" vid="{D77DCA56-5C08-4163-9809-4DC63242D7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さとう</Template>
  <TotalTime>2950</TotalTime>
  <Words>1666</Words>
  <Application>Microsoft Office PowerPoint</Application>
  <PresentationFormat>ユーザー設定</PresentationFormat>
  <Paragraphs>202</Paragraphs>
  <Slides>19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2" baseType="lpstr">
      <vt:lpstr>Noto Sans JP</vt:lpstr>
      <vt:lpstr>Arial</vt:lpstr>
      <vt:lpstr>Office テーマ</vt:lpstr>
      <vt:lpstr>ITツール基礎知識</vt:lpstr>
      <vt:lpstr>導入のお話</vt:lpstr>
      <vt:lpstr>まずは、Googleのお話から</vt:lpstr>
      <vt:lpstr>Google検索</vt:lpstr>
      <vt:lpstr>Google検索のやり方</vt:lpstr>
      <vt:lpstr>Google検索の小技①</vt:lpstr>
      <vt:lpstr>Google検索の小技②</vt:lpstr>
      <vt:lpstr>Google検索の小技③</vt:lpstr>
      <vt:lpstr>Google Chrome</vt:lpstr>
      <vt:lpstr>Google Chrome①</vt:lpstr>
      <vt:lpstr>Google Chrome②</vt:lpstr>
      <vt:lpstr>Googleアプリ</vt:lpstr>
      <vt:lpstr>Googleアプリとは</vt:lpstr>
      <vt:lpstr>そもそも、オフィスソフトって？</vt:lpstr>
      <vt:lpstr>Microsoft Officeとの比較</vt:lpstr>
      <vt:lpstr>Googleアプリならではの技</vt:lpstr>
      <vt:lpstr>Googleドキュメントならでは</vt:lpstr>
      <vt:lpstr>Googleスプレッドシートならでは</vt:lpstr>
      <vt:lpstr>Googleスライドならでは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佐藤 エスエスプラン</dc:creator>
  <cp:lastModifiedBy>佐藤 エスエスプラン</cp:lastModifiedBy>
  <cp:revision>27</cp:revision>
  <dcterms:created xsi:type="dcterms:W3CDTF">2024-09-22T04:50:18Z</dcterms:created>
  <dcterms:modified xsi:type="dcterms:W3CDTF">2024-09-26T23:19:52Z</dcterms:modified>
</cp:coreProperties>
</file>